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Roboto Slab"/>
      <p:regular r:id="rId23"/>
      <p:bold r:id="rId24"/>
    </p:embeddedFont>
    <p:embeddedFont>
      <p:font typeface="Squada One"/>
      <p:regular r:id="rId25"/>
    </p:embeddedFont>
    <p:embeddedFont>
      <p:font typeface="Roboto Slab Regular"/>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RobotoSlab-bold.fntdata"/><Relationship Id="rId23" Type="http://schemas.openxmlformats.org/officeDocument/2006/relationships/font" Target="fonts/RobotoSlab-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SlabRegular-regular.fntdata"/><Relationship Id="rId25" Type="http://schemas.openxmlformats.org/officeDocument/2006/relationships/font" Target="fonts/SquadaOne-regular.fntdata"/><Relationship Id="rId27" Type="http://schemas.openxmlformats.org/officeDocument/2006/relationships/font" Target="fonts/RobotoSlabRegular-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a3702ee73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a3702ee73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a3702ee73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a3702ee73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4dfce81f19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4dfce81f19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a3702ee737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a3702ee73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a3702ee73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a3702ee73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4dfce81f19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4dfce81f19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a3702ee737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a3702ee737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4dfce81f19_0_1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4dfce81f19_0_1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4dfce81f19_0_1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4dfce81f19_0_1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ae9fdaa8b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ae9fdaa8b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4dfce81f19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4dfce81f19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4dfce81f19_0_1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4dfce81f19_0_1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ae9fdaa8b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ae9fdaa8b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a3702ee73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a3702ee73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a3702ee737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a3702ee737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a3702ee73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a3702ee73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8" name="Shape 8"/>
        <p:cNvGrpSpPr/>
        <p:nvPr/>
      </p:nvGrpSpPr>
      <p:grpSpPr>
        <a:xfrm>
          <a:off x="0" y="0"/>
          <a:ext cx="0" cy="0"/>
          <a:chOff x="0" y="0"/>
          <a:chExt cx="0" cy="0"/>
        </a:xfrm>
      </p:grpSpPr>
      <p:sp>
        <p:nvSpPr>
          <p:cNvPr id="9" name="Google Shape;9;p2"/>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18" name="Google Shape;18;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 name="Google Shape;20;p2"/>
          <p:cNvGrpSpPr/>
          <p:nvPr/>
        </p:nvGrpSpPr>
        <p:grpSpPr>
          <a:xfrm>
            <a:off x="3997828" y="2247423"/>
            <a:ext cx="5146850" cy="899100"/>
            <a:chOff x="3297875" y="1761075"/>
            <a:chExt cx="5846700" cy="899100"/>
          </a:xfrm>
        </p:grpSpPr>
        <p:cxnSp>
          <p:nvCxnSpPr>
            <p:cNvPr id="21" name="Google Shape;21;p2"/>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2" name="Google Shape;22;p2"/>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106" name="Shape 106"/>
        <p:cNvGrpSpPr/>
        <p:nvPr/>
      </p:nvGrpSpPr>
      <p:grpSpPr>
        <a:xfrm>
          <a:off x="0" y="0"/>
          <a:ext cx="0" cy="0"/>
          <a:chOff x="0" y="0"/>
          <a:chExt cx="0" cy="0"/>
        </a:xfrm>
      </p:grpSpPr>
      <p:sp>
        <p:nvSpPr>
          <p:cNvPr id="107" name="Google Shape;107;p1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10" name="Google Shape;110;p11"/>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111" name="Google Shape;111;p11"/>
          <p:cNvGrpSpPr/>
          <p:nvPr/>
        </p:nvGrpSpPr>
        <p:grpSpPr>
          <a:xfrm>
            <a:off x="5892456" y="-140013"/>
            <a:ext cx="1646100" cy="3802200"/>
            <a:chOff x="5892456" y="-140013"/>
            <a:chExt cx="1646100" cy="3802200"/>
          </a:xfrm>
        </p:grpSpPr>
        <p:cxnSp>
          <p:nvCxnSpPr>
            <p:cNvPr id="112" name="Google Shape;112;p11"/>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13" name="Google Shape;113;p11"/>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14" name="Google Shape;114;p11"/>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115" name="Shape 115"/>
        <p:cNvGrpSpPr/>
        <p:nvPr/>
      </p:nvGrpSpPr>
      <p:grpSpPr>
        <a:xfrm>
          <a:off x="0" y="0"/>
          <a:ext cx="0" cy="0"/>
          <a:chOff x="0" y="0"/>
          <a:chExt cx="0" cy="0"/>
        </a:xfrm>
      </p:grpSpPr>
      <p:sp>
        <p:nvSpPr>
          <p:cNvPr id="116" name="Google Shape;116;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2"/>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2"/>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19" name="Google Shape;119;p12"/>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120" name="Google Shape;120;p12"/>
          <p:cNvGrpSpPr/>
          <p:nvPr/>
        </p:nvGrpSpPr>
        <p:grpSpPr>
          <a:xfrm>
            <a:off x="1602929" y="-140013"/>
            <a:ext cx="1646100" cy="3802200"/>
            <a:chOff x="1602929" y="-140013"/>
            <a:chExt cx="1646100" cy="3802200"/>
          </a:xfrm>
        </p:grpSpPr>
        <p:cxnSp>
          <p:nvCxnSpPr>
            <p:cNvPr id="121" name="Google Shape;121;p12"/>
            <p:cNvCxnSpPr>
              <a:stCxn id="1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22" name="Google Shape;122;p12"/>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23" name="Google Shape;123;p12"/>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124" name="Shape 124"/>
        <p:cNvGrpSpPr/>
        <p:nvPr/>
      </p:nvGrpSpPr>
      <p:grpSpPr>
        <a:xfrm>
          <a:off x="0" y="0"/>
          <a:ext cx="0" cy="0"/>
          <a:chOff x="0" y="0"/>
          <a:chExt cx="0" cy="0"/>
        </a:xfrm>
      </p:grpSpPr>
      <p:sp>
        <p:nvSpPr>
          <p:cNvPr id="125" name="Google Shape;125;p13"/>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26" name="Google Shape;126;p13"/>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27" name="Google Shape;127;p1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0" name="Google Shape;130;p13"/>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31" name="Google Shape;131;p13"/>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32" name="Google Shape;132;p13"/>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133" name="Shape 133"/>
        <p:cNvGrpSpPr/>
        <p:nvPr/>
      </p:nvGrpSpPr>
      <p:grpSpPr>
        <a:xfrm>
          <a:off x="0" y="0"/>
          <a:ext cx="0" cy="0"/>
          <a:chOff x="0" y="0"/>
          <a:chExt cx="0" cy="0"/>
        </a:xfrm>
      </p:grpSpPr>
      <p:sp>
        <p:nvSpPr>
          <p:cNvPr id="134" name="Google Shape;134;p14"/>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35" name="Google Shape;135;p14"/>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36" name="Google Shape;136;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9" name="Google Shape;139;p14"/>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40" name="Google Shape;140;p14"/>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41" name="Google Shape;141;p14"/>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142" name="Shape 142"/>
        <p:cNvGrpSpPr/>
        <p:nvPr/>
      </p:nvGrpSpPr>
      <p:grpSpPr>
        <a:xfrm>
          <a:off x="0" y="0"/>
          <a:ext cx="0" cy="0"/>
          <a:chOff x="0" y="0"/>
          <a:chExt cx="0" cy="0"/>
        </a:xfrm>
      </p:grpSpPr>
      <p:sp>
        <p:nvSpPr>
          <p:cNvPr id="143" name="Google Shape;143;p1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7" name="Google Shape;147;p15"/>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148" name="Shape 148"/>
        <p:cNvGrpSpPr/>
        <p:nvPr/>
      </p:nvGrpSpPr>
      <p:grpSpPr>
        <a:xfrm>
          <a:off x="0" y="0"/>
          <a:ext cx="0" cy="0"/>
          <a:chOff x="0" y="0"/>
          <a:chExt cx="0" cy="0"/>
        </a:xfrm>
      </p:grpSpPr>
      <p:sp>
        <p:nvSpPr>
          <p:cNvPr id="149" name="Google Shape;149;p1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153" name="Shape 153"/>
        <p:cNvGrpSpPr/>
        <p:nvPr/>
      </p:nvGrpSpPr>
      <p:grpSpPr>
        <a:xfrm>
          <a:off x="0" y="0"/>
          <a:ext cx="0" cy="0"/>
          <a:chOff x="0" y="0"/>
          <a:chExt cx="0" cy="0"/>
        </a:xfrm>
      </p:grpSpPr>
      <p:sp>
        <p:nvSpPr>
          <p:cNvPr id="154" name="Google Shape;154;p17"/>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5" name="Google Shape;155;p17"/>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159" name="Shape 159"/>
        <p:cNvGrpSpPr/>
        <p:nvPr/>
      </p:nvGrpSpPr>
      <p:grpSpPr>
        <a:xfrm>
          <a:off x="0" y="0"/>
          <a:ext cx="0" cy="0"/>
          <a:chOff x="0" y="0"/>
          <a:chExt cx="0" cy="0"/>
        </a:xfrm>
      </p:grpSpPr>
      <p:sp>
        <p:nvSpPr>
          <p:cNvPr id="160" name="Google Shape;160;p18"/>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3" name="Google Shape;163;p18"/>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164" name="Shape 164"/>
        <p:cNvGrpSpPr/>
        <p:nvPr/>
      </p:nvGrpSpPr>
      <p:grpSpPr>
        <a:xfrm>
          <a:off x="0" y="0"/>
          <a:ext cx="0" cy="0"/>
          <a:chOff x="0" y="0"/>
          <a:chExt cx="0" cy="0"/>
        </a:xfrm>
      </p:grpSpPr>
      <p:sp>
        <p:nvSpPr>
          <p:cNvPr id="165" name="Google Shape;165;p19"/>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68" name="Google Shape;168;p19"/>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9" name="Google Shape;169;p19"/>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0" name="Google Shape;170;p19"/>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71" name="Google Shape;171;p19"/>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2" name="Google Shape;172;p19"/>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173" name="Shape 173"/>
        <p:cNvGrpSpPr/>
        <p:nvPr/>
      </p:nvGrpSpPr>
      <p:grpSpPr>
        <a:xfrm>
          <a:off x="0" y="0"/>
          <a:ext cx="0" cy="0"/>
          <a:chOff x="0" y="0"/>
          <a:chExt cx="0" cy="0"/>
        </a:xfrm>
      </p:grpSpPr>
      <p:sp>
        <p:nvSpPr>
          <p:cNvPr id="174" name="Google Shape;174;p20"/>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79" name="Google Shape;179;p20"/>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3" name="Shape 23"/>
        <p:cNvGrpSpPr/>
        <p:nvPr/>
      </p:nvGrpSpPr>
      <p:grpSpPr>
        <a:xfrm>
          <a:off x="0" y="0"/>
          <a:ext cx="0" cy="0"/>
          <a:chOff x="0" y="0"/>
          <a:chExt cx="0" cy="0"/>
        </a:xfrm>
      </p:grpSpPr>
      <p:sp>
        <p:nvSpPr>
          <p:cNvPr id="24" name="Google Shape;24;p3"/>
          <p:cNvSpPr/>
          <p:nvPr/>
        </p:nvSpPr>
        <p:spPr>
          <a:xfrm flipH="1" rot="10800000">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4" name="Google Shape;34;p3"/>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35" name="Google Shape;35;p3"/>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extLst>
    <p:ext uri="{DCECCB84-F9BA-43D5-87BE-67443E8EF086}">
      <p15:sldGuideLst>
        <p15:guide id="1" pos="824">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180" name="Shape 180"/>
        <p:cNvGrpSpPr/>
        <p:nvPr/>
      </p:nvGrpSpPr>
      <p:grpSpPr>
        <a:xfrm>
          <a:off x="0" y="0"/>
          <a:ext cx="0" cy="0"/>
          <a:chOff x="0" y="0"/>
          <a:chExt cx="0" cy="0"/>
        </a:xfrm>
      </p:grpSpPr>
      <p:sp>
        <p:nvSpPr>
          <p:cNvPr id="181" name="Google Shape;181;p21"/>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85" name="Google Shape;185;p21"/>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186" name="Google Shape;186;p21"/>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187" name="Shape 187"/>
        <p:cNvGrpSpPr/>
        <p:nvPr/>
      </p:nvGrpSpPr>
      <p:grpSpPr>
        <a:xfrm>
          <a:off x="0" y="0"/>
          <a:ext cx="0" cy="0"/>
          <a:chOff x="0" y="0"/>
          <a:chExt cx="0" cy="0"/>
        </a:xfrm>
      </p:grpSpPr>
      <p:sp>
        <p:nvSpPr>
          <p:cNvPr id="188" name="Google Shape;188;p22"/>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txBox="1"/>
          <p:nvPr>
            <p:ph type="ctrTitle"/>
          </p:nvPr>
        </p:nvSpPr>
        <p:spPr>
          <a:xfrm>
            <a:off x="1029374" y="892950"/>
            <a:ext cx="20619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2400">
                <a:solidFill>
                  <a:schemeClr val="lt1"/>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190" name="Google Shape;190;p22"/>
          <p:cNvSpPr txBox="1"/>
          <p:nvPr>
            <p:ph idx="1" type="subTitle"/>
          </p:nvPr>
        </p:nvSpPr>
        <p:spPr>
          <a:xfrm>
            <a:off x="1029375" y="2982500"/>
            <a:ext cx="23997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chemeClr val="lt1"/>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191" name="Shape 191"/>
        <p:cNvGrpSpPr/>
        <p:nvPr/>
      </p:nvGrpSpPr>
      <p:grpSpPr>
        <a:xfrm>
          <a:off x="0" y="0"/>
          <a:ext cx="0" cy="0"/>
          <a:chOff x="0" y="0"/>
          <a:chExt cx="0" cy="0"/>
        </a:xfrm>
      </p:grpSpPr>
      <p:sp>
        <p:nvSpPr>
          <p:cNvPr id="192" name="Google Shape;192;p23"/>
          <p:cNvSpPr/>
          <p:nvPr/>
        </p:nvSpPr>
        <p:spPr>
          <a:xfrm>
            <a:off x="-100" y="275"/>
            <a:ext cx="9144000" cy="5143500"/>
          </a:xfrm>
          <a:prstGeom prst="rect">
            <a:avLst/>
          </a:prstGeom>
          <a:solidFill>
            <a:srgbClr val="9C1B40">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193" name="Shape 193"/>
        <p:cNvGrpSpPr/>
        <p:nvPr/>
      </p:nvGrpSpPr>
      <p:grpSpPr>
        <a:xfrm>
          <a:off x="0" y="0"/>
          <a:ext cx="0" cy="0"/>
          <a:chOff x="0" y="0"/>
          <a:chExt cx="0" cy="0"/>
        </a:xfrm>
      </p:grpSpPr>
      <p:sp>
        <p:nvSpPr>
          <p:cNvPr id="194" name="Google Shape;194;p24"/>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36" name="Shape 36"/>
        <p:cNvGrpSpPr/>
        <p:nvPr/>
      </p:nvGrpSpPr>
      <p:grpSpPr>
        <a:xfrm>
          <a:off x="0" y="0"/>
          <a:ext cx="0" cy="0"/>
          <a:chOff x="0" y="0"/>
          <a:chExt cx="0" cy="0"/>
        </a:xfrm>
      </p:grpSpPr>
      <p:sp>
        <p:nvSpPr>
          <p:cNvPr id="37" name="Google Shape;37;p4"/>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40" name="Google Shape;40;p4"/>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1" name="Google Shape;41;p4"/>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42" name="Shape 42"/>
        <p:cNvGrpSpPr/>
        <p:nvPr/>
      </p:nvGrpSpPr>
      <p:grpSpPr>
        <a:xfrm>
          <a:off x="0" y="0"/>
          <a:ext cx="0" cy="0"/>
          <a:chOff x="0" y="0"/>
          <a:chExt cx="0" cy="0"/>
        </a:xfrm>
      </p:grpSpPr>
      <p:sp>
        <p:nvSpPr>
          <p:cNvPr id="43" name="Google Shape;43;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47" name="Google Shape;47;p5"/>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8" name="Google Shape;48;p5"/>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49" name="Shape 49"/>
        <p:cNvGrpSpPr/>
        <p:nvPr/>
      </p:nvGrpSpPr>
      <p:grpSpPr>
        <a:xfrm>
          <a:off x="0" y="0"/>
          <a:ext cx="0" cy="0"/>
          <a:chOff x="0" y="0"/>
          <a:chExt cx="0" cy="0"/>
        </a:xfrm>
      </p:grpSpPr>
      <p:sp>
        <p:nvSpPr>
          <p:cNvPr id="50" name="Google Shape;50;p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53" name="Google Shape;53;p6"/>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54" name="Google Shape;54;p6"/>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55" name="Shape 55"/>
        <p:cNvGrpSpPr/>
        <p:nvPr/>
      </p:nvGrpSpPr>
      <p:grpSpPr>
        <a:xfrm>
          <a:off x="0" y="0"/>
          <a:ext cx="0" cy="0"/>
          <a:chOff x="0" y="0"/>
          <a:chExt cx="0" cy="0"/>
        </a:xfrm>
      </p:grpSpPr>
      <p:sp>
        <p:nvSpPr>
          <p:cNvPr id="56" name="Google Shape;56;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59" name="Google Shape;59;p7"/>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0" name="Google Shape;60;p7"/>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1" name="Google Shape;61;p7"/>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2" name="Google Shape;62;p7"/>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3" name="Google Shape;63;p7"/>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 name="Google Shape;64;p7"/>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65" name="Shape 65"/>
        <p:cNvGrpSpPr/>
        <p:nvPr/>
      </p:nvGrpSpPr>
      <p:grpSpPr>
        <a:xfrm>
          <a:off x="0" y="0"/>
          <a:ext cx="0" cy="0"/>
          <a:chOff x="0" y="0"/>
          <a:chExt cx="0" cy="0"/>
        </a:xfrm>
      </p:grpSpPr>
      <p:sp>
        <p:nvSpPr>
          <p:cNvPr id="66" name="Google Shape;66;p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9" name="Google Shape;69;p8"/>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0" name="Google Shape;70;p8"/>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1" name="Google Shape;71;p8"/>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2" name="Google Shape;72;p8"/>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3" name="Google Shape;73;p8"/>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4" name="Google Shape;74;p8"/>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5" name="Google Shape;75;p8"/>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6" name="Google Shape;76;p8"/>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7" name="Google Shape;77;p8"/>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78" name="Shape 78"/>
        <p:cNvGrpSpPr/>
        <p:nvPr/>
      </p:nvGrpSpPr>
      <p:grpSpPr>
        <a:xfrm>
          <a:off x="0" y="0"/>
          <a:ext cx="0" cy="0"/>
          <a:chOff x="0" y="0"/>
          <a:chExt cx="0" cy="0"/>
        </a:xfrm>
      </p:grpSpPr>
      <p:sp>
        <p:nvSpPr>
          <p:cNvPr id="79" name="Google Shape;79;p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2" name="Google Shape;82;p9"/>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 name="Google Shape;83;p9"/>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9"/>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5" name="Google Shape;85;p9"/>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6" name="Google Shape;86;p9"/>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7" name="Google Shape;87;p9"/>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88" name="Shape 88"/>
        <p:cNvGrpSpPr/>
        <p:nvPr/>
      </p:nvGrpSpPr>
      <p:grpSpPr>
        <a:xfrm>
          <a:off x="0" y="0"/>
          <a:ext cx="0" cy="0"/>
          <a:chOff x="0" y="0"/>
          <a:chExt cx="0" cy="0"/>
        </a:xfrm>
      </p:grpSpPr>
      <p:sp>
        <p:nvSpPr>
          <p:cNvPr id="89" name="Google Shape;89;p10"/>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3" name="Google Shape;93;p10"/>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4" name="Google Shape;94;p10"/>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95" name="Google Shape;95;p10"/>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96" name="Google Shape;96;p10"/>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7" name="Google Shape;97;p10"/>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8" name="Google Shape;98;p10"/>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9" name="Google Shape;99;p1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00" name="Google Shape;100;p10"/>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1" name="Google Shape;101;p10"/>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2" name="Google Shape;102;p10"/>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3" name="Google Shape;103;p10"/>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4" name="Google Shape;104;p10"/>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5" name="Google Shape;105;p10"/>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matlab.mathworks.com/%E2%80%8B"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5"/>
          <p:cNvSpPr txBox="1"/>
          <p:nvPr>
            <p:ph type="ctrTitle"/>
          </p:nvPr>
        </p:nvSpPr>
        <p:spPr>
          <a:xfrm flipH="1">
            <a:off x="3528300" y="1196650"/>
            <a:ext cx="5313000" cy="142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Image compression using DCT</a:t>
            </a:r>
            <a:endParaRPr>
              <a:solidFill>
                <a:srgbClr val="FFFFFF"/>
              </a:solidFill>
            </a:endParaRPr>
          </a:p>
        </p:txBody>
      </p:sp>
      <p:sp>
        <p:nvSpPr>
          <p:cNvPr id="200" name="Google Shape;200;p25"/>
          <p:cNvSpPr txBox="1"/>
          <p:nvPr/>
        </p:nvSpPr>
        <p:spPr>
          <a:xfrm>
            <a:off x="4137725" y="2381125"/>
            <a:ext cx="3783300" cy="10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FFFFFF"/>
                </a:solidFill>
                <a:latin typeface="Roboto Slab Regular"/>
                <a:ea typeface="Roboto Slab Regular"/>
                <a:cs typeface="Roboto Slab Regular"/>
                <a:sym typeface="Roboto Slab Regular"/>
              </a:rPr>
              <a:t>Akshat Rana</a:t>
            </a:r>
            <a:endParaRPr sz="1900">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sz="1900">
                <a:solidFill>
                  <a:srgbClr val="FFFFFF"/>
                </a:solidFill>
                <a:latin typeface="Roboto Slab Regular"/>
                <a:ea typeface="Roboto Slab Regular"/>
                <a:cs typeface="Roboto Slab Regular"/>
                <a:sym typeface="Roboto Slab Regular"/>
              </a:rPr>
              <a:t>180102090</a:t>
            </a:r>
            <a:endParaRPr sz="1900">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4"/>
          <p:cNvSpPr txBox="1"/>
          <p:nvPr>
            <p:ph type="ctrTitle"/>
          </p:nvPr>
        </p:nvSpPr>
        <p:spPr>
          <a:xfrm>
            <a:off x="957475" y="567475"/>
            <a:ext cx="5418900" cy="109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Transformation matrix approach(Continued)</a:t>
            </a:r>
            <a:endParaRPr/>
          </a:p>
        </p:txBody>
      </p:sp>
      <p:sp>
        <p:nvSpPr>
          <p:cNvPr id="276" name="Google Shape;276;p34"/>
          <p:cNvSpPr txBox="1"/>
          <p:nvPr>
            <p:ph idx="1" type="subTitle"/>
          </p:nvPr>
        </p:nvSpPr>
        <p:spPr>
          <a:xfrm>
            <a:off x="957475" y="1662475"/>
            <a:ext cx="7530300" cy="2965800"/>
          </a:xfrm>
          <a:prstGeom prst="rect">
            <a:avLst/>
          </a:prstGeom>
          <a:noFill/>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
              <a:t>Each block is then compressed by completely removing the high frequency components.</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s"/>
              <a:t>Since T is orthonormal, it’s inverse is equivalent to its transpose.</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s"/>
              <a:t>Inverse DCT is used for decompression. IDCT is applied to each block by multiplying the modified block with  matrix T’  on the left and  matrix T on its right.</a:t>
            </a:r>
            <a:endParaRPr/>
          </a:p>
          <a:p>
            <a:pPr indent="0" lvl="0" marL="0" rtl="0" algn="l">
              <a:spcBef>
                <a:spcPts val="0"/>
              </a:spcBef>
              <a:spcAft>
                <a:spcPts val="0"/>
              </a:spcAft>
              <a:buNone/>
            </a:pPr>
            <a:r>
              <a:t/>
            </a:r>
            <a:endParaRPr b="1" sz="1600">
              <a:solidFill>
                <a:srgbClr val="000000"/>
              </a:solidFill>
              <a:highlight>
                <a:srgbClr val="FFFFFF"/>
              </a:highlight>
              <a:latin typeface="Roboto Slab"/>
              <a:ea typeface="Roboto Slab"/>
              <a:cs typeface="Roboto Slab"/>
              <a:sym typeface="Roboto Slab"/>
            </a:endParaRPr>
          </a:p>
          <a:p>
            <a:pPr indent="457200" lvl="0" marL="2286000" rtl="0" algn="l">
              <a:spcBef>
                <a:spcPts val="0"/>
              </a:spcBef>
              <a:spcAft>
                <a:spcPts val="0"/>
              </a:spcAft>
              <a:buNone/>
            </a:pPr>
            <a:r>
              <a:rPr b="1" lang="es" sz="1600">
                <a:solidFill>
                  <a:srgbClr val="000000"/>
                </a:solidFill>
                <a:highlight>
                  <a:srgbClr val="FFFFFF"/>
                </a:highlight>
                <a:latin typeface="Roboto Slab"/>
                <a:ea typeface="Roboto Slab"/>
                <a:cs typeface="Roboto Slab"/>
                <a:sym typeface="Roboto Slab"/>
              </a:rPr>
              <a:t>f(x,y)=T’*F(p,q)* T</a:t>
            </a:r>
            <a:endParaRPr b="1" sz="1600">
              <a:solidFill>
                <a:srgbClr val="000000"/>
              </a:solidFill>
              <a:highlight>
                <a:srgbClr val="FFFFFF"/>
              </a:highlight>
              <a:latin typeface="Roboto Slab"/>
              <a:ea typeface="Roboto Slab"/>
              <a:cs typeface="Roboto Slab"/>
              <a:sym typeface="Roboto Slab"/>
            </a:endParaRPr>
          </a:p>
          <a:p>
            <a:pPr indent="0" lvl="0" marL="0" rtl="0" algn="l">
              <a:spcBef>
                <a:spcPts val="0"/>
              </a:spcBef>
              <a:spcAft>
                <a:spcPts val="0"/>
              </a:spcAft>
              <a:buNone/>
            </a:pPr>
            <a:r>
              <a:rPr b="1" lang="es" sz="1600">
                <a:solidFill>
                  <a:srgbClr val="000000"/>
                </a:solidFill>
                <a:highlight>
                  <a:srgbClr val="FFFFFF"/>
                </a:highlight>
                <a:latin typeface="Roboto Slab"/>
                <a:ea typeface="Roboto Slab"/>
                <a:cs typeface="Roboto Slab"/>
                <a:sym typeface="Roboto Slab"/>
              </a:rPr>
              <a:t>	</a:t>
            </a:r>
            <a:endParaRPr b="1" sz="1600">
              <a:solidFill>
                <a:srgbClr val="000000"/>
              </a:solidFill>
              <a:highlight>
                <a:srgbClr val="FFFFFF"/>
              </a:highlight>
              <a:latin typeface="Roboto Slab"/>
              <a:ea typeface="Roboto Slab"/>
              <a:cs typeface="Roboto Slab"/>
              <a:sym typeface="Roboto Slab"/>
            </a:endParaRPr>
          </a:p>
          <a:p>
            <a:pPr indent="0" lvl="0" marL="0" rtl="0" algn="l">
              <a:spcBef>
                <a:spcPts val="0"/>
              </a:spcBef>
              <a:spcAft>
                <a:spcPts val="0"/>
              </a:spcAft>
              <a:buNone/>
            </a:pPr>
            <a:r>
              <a:t/>
            </a:r>
            <a:endParaRPr b="1" sz="1600">
              <a:solidFill>
                <a:srgbClr val="000000"/>
              </a:solidFill>
              <a:highlight>
                <a:srgbClr val="FFFFFF"/>
              </a:highlight>
              <a:latin typeface="Roboto Slab"/>
              <a:ea typeface="Roboto Slab"/>
              <a:cs typeface="Roboto Slab"/>
              <a:sym typeface="Roboto Slab"/>
            </a:endParaRPr>
          </a:p>
          <a:p>
            <a:pPr indent="0" lvl="0" marL="914400" rtl="0" algn="l">
              <a:spcBef>
                <a:spcPts val="0"/>
              </a:spcBef>
              <a:spcAft>
                <a:spcPts val="0"/>
              </a:spcAft>
              <a:buNone/>
            </a:pPr>
            <a:r>
              <a:rPr b="1" lang="es" sz="1600">
                <a:solidFill>
                  <a:srgbClr val="FFFFFF"/>
                </a:solidFill>
                <a:latin typeface="Roboto Slab"/>
                <a:ea typeface="Roboto Slab"/>
                <a:cs typeface="Roboto Slab"/>
                <a:sym typeface="Roboto Slab"/>
              </a:rPr>
              <a:t>T =</a:t>
            </a:r>
            <a:endParaRPr b="1" sz="1600">
              <a:solidFill>
                <a:srgbClr val="FFFFFF"/>
              </a:solidFill>
              <a:latin typeface="Roboto Slab"/>
              <a:ea typeface="Roboto Slab"/>
              <a:cs typeface="Roboto Slab"/>
              <a:sym typeface="Roboto Slab"/>
            </a:endParaRPr>
          </a:p>
        </p:txBody>
      </p:sp>
      <p:pic>
        <p:nvPicPr>
          <p:cNvPr id="277" name="Google Shape;277;p34"/>
          <p:cNvPicPr preferRelativeResize="0"/>
          <p:nvPr/>
        </p:nvPicPr>
        <p:blipFill rotWithShape="1">
          <a:blip r:embed="rId3">
            <a:alphaModFix/>
          </a:blip>
          <a:srcRect b="30792" l="7077" r="44110" t="44767"/>
          <a:stretch/>
        </p:blipFill>
        <p:spPr>
          <a:xfrm>
            <a:off x="2340312" y="3432975"/>
            <a:ext cx="4463376" cy="12571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5"/>
          <p:cNvSpPr txBox="1"/>
          <p:nvPr>
            <p:ph type="ctrTitle"/>
          </p:nvPr>
        </p:nvSpPr>
        <p:spPr>
          <a:xfrm>
            <a:off x="957475" y="567475"/>
            <a:ext cx="5418900" cy="109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Transformation matrix approach(Continued)</a:t>
            </a:r>
            <a:endParaRPr/>
          </a:p>
        </p:txBody>
      </p:sp>
      <p:sp>
        <p:nvSpPr>
          <p:cNvPr id="283" name="Google Shape;283;p35"/>
          <p:cNvSpPr txBox="1"/>
          <p:nvPr>
            <p:ph idx="1" type="subTitle"/>
          </p:nvPr>
        </p:nvSpPr>
        <p:spPr>
          <a:xfrm>
            <a:off x="957475" y="1894875"/>
            <a:ext cx="7530300" cy="29658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s"/>
              <a:t>As the DCT has very good energy </a:t>
            </a:r>
            <a:r>
              <a:rPr lang="es"/>
              <a:t>compaction</a:t>
            </a:r>
            <a:r>
              <a:rPr lang="es"/>
              <a:t> capability, it means the information is carried out by fewer DCT </a:t>
            </a:r>
            <a:r>
              <a:rPr lang="es"/>
              <a:t>coefficients</a:t>
            </a:r>
            <a:r>
              <a:rPr lang="es"/>
              <a:t>, therefore large amount of coefficients can be neglected to achieve image compression.</a:t>
            </a:r>
            <a:endParaRPr b="1" sz="1600">
              <a:solidFill>
                <a:srgbClr val="000000"/>
              </a:solidFill>
              <a:highlight>
                <a:srgbClr val="FFFFFF"/>
              </a:highlight>
              <a:latin typeface="Roboto Slab"/>
              <a:ea typeface="Roboto Slab"/>
              <a:cs typeface="Roboto Slab"/>
              <a:sym typeface="Roboto Slab"/>
            </a:endParaRPr>
          </a:p>
        </p:txBody>
      </p:sp>
      <p:pic>
        <p:nvPicPr>
          <p:cNvPr id="284" name="Google Shape;284;p35"/>
          <p:cNvPicPr preferRelativeResize="0"/>
          <p:nvPr/>
        </p:nvPicPr>
        <p:blipFill rotWithShape="1">
          <a:blip r:embed="rId3">
            <a:alphaModFix/>
          </a:blip>
          <a:srcRect b="34630" l="31711" r="31871" t="37601"/>
          <a:stretch/>
        </p:blipFill>
        <p:spPr>
          <a:xfrm>
            <a:off x="354250" y="2990425"/>
            <a:ext cx="2990002" cy="1657824"/>
          </a:xfrm>
          <a:prstGeom prst="rect">
            <a:avLst/>
          </a:prstGeom>
          <a:noFill/>
          <a:ln>
            <a:noFill/>
          </a:ln>
        </p:spPr>
      </p:pic>
      <p:pic>
        <p:nvPicPr>
          <p:cNvPr id="285" name="Google Shape;285;p35"/>
          <p:cNvPicPr preferRelativeResize="0"/>
          <p:nvPr/>
        </p:nvPicPr>
        <p:blipFill rotWithShape="1">
          <a:blip r:embed="rId4">
            <a:alphaModFix/>
          </a:blip>
          <a:srcRect b="2585" l="19317" r="19163" t="69647"/>
          <a:stretch/>
        </p:blipFill>
        <p:spPr>
          <a:xfrm>
            <a:off x="3660425" y="2990425"/>
            <a:ext cx="5195702" cy="1657824"/>
          </a:xfrm>
          <a:prstGeom prst="rect">
            <a:avLst/>
          </a:prstGeom>
          <a:noFill/>
          <a:ln>
            <a:noFill/>
          </a:ln>
        </p:spPr>
      </p:pic>
      <p:sp>
        <p:nvSpPr>
          <p:cNvPr id="286" name="Google Shape;286;p35"/>
          <p:cNvSpPr txBox="1"/>
          <p:nvPr/>
        </p:nvSpPr>
        <p:spPr>
          <a:xfrm>
            <a:off x="850400" y="4648250"/>
            <a:ext cx="2323800" cy="2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8x8 </a:t>
            </a:r>
            <a:r>
              <a:rPr lang="es">
                <a:solidFill>
                  <a:srgbClr val="FFFFFF"/>
                </a:solidFill>
                <a:latin typeface="Roboto Slab Regular"/>
                <a:ea typeface="Roboto Slab Regular"/>
                <a:cs typeface="Roboto Slab Regular"/>
                <a:sym typeface="Roboto Slab Regular"/>
              </a:rPr>
              <a:t>Luminance</a:t>
            </a:r>
            <a:r>
              <a:rPr lang="es">
                <a:solidFill>
                  <a:srgbClr val="FFFFFF"/>
                </a:solidFill>
                <a:latin typeface="Roboto Slab Regular"/>
                <a:ea typeface="Roboto Slab Regular"/>
                <a:cs typeface="Roboto Slab Regular"/>
                <a:sym typeface="Roboto Slab Regular"/>
              </a:rPr>
              <a:t> matrix</a:t>
            </a:r>
            <a:endParaRPr>
              <a:solidFill>
                <a:srgbClr val="FFFFFF"/>
              </a:solidFill>
              <a:latin typeface="Roboto Slab Regular"/>
              <a:ea typeface="Roboto Slab Regular"/>
              <a:cs typeface="Roboto Slab Regular"/>
              <a:sym typeface="Roboto Slab Regular"/>
            </a:endParaRPr>
          </a:p>
        </p:txBody>
      </p:sp>
      <p:sp>
        <p:nvSpPr>
          <p:cNvPr id="287" name="Google Shape;287;p35"/>
          <p:cNvSpPr txBox="1"/>
          <p:nvPr/>
        </p:nvSpPr>
        <p:spPr>
          <a:xfrm>
            <a:off x="5365600" y="4648250"/>
            <a:ext cx="2323800" cy="2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8x8 matrix  T*f(x,y)*T’</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6"/>
          <p:cNvSpPr txBox="1"/>
          <p:nvPr/>
        </p:nvSpPr>
        <p:spPr>
          <a:xfrm>
            <a:off x="496175" y="694975"/>
            <a:ext cx="8515800" cy="43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%select the file</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[file,path]=uigetfile('*.*',"Select image");</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getfile=strcat(path,file);</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img=double(imread(getfile));</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%performing the DCT on the image blockwise</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T=dctmtx(8);</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dct= @(block_struct) T*(block_struct.data)*T';</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D=blockproc(img,[8 8],dct);</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 masking the higher frequency component</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mask_matrix=[ 1 1 1 1 0 0 0 0</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rPr lang="es">
                <a:solidFill>
                  <a:srgbClr val="FFFFFF"/>
                </a:solidFill>
                <a:latin typeface="Roboto Slab Regular"/>
                <a:ea typeface="Roboto Slab Regular"/>
                <a:cs typeface="Roboto Slab Regular"/>
                <a:sym typeface="Roboto Slab Regular"/>
              </a:rPr>
              <a:t>      1 1 1 0 0 0 0 0</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rPr lang="es">
                <a:solidFill>
                  <a:srgbClr val="FFFFFF"/>
                </a:solidFill>
                <a:latin typeface="Roboto Slab Regular"/>
                <a:ea typeface="Roboto Slab Regular"/>
                <a:cs typeface="Roboto Slab Regular"/>
                <a:sym typeface="Roboto Slab Regular"/>
              </a:rPr>
              <a:t>      1 1 0 0 0 0 0 0</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rPr lang="es">
                <a:solidFill>
                  <a:srgbClr val="FFFFFF"/>
                </a:solidFill>
                <a:latin typeface="Roboto Slab Regular"/>
                <a:ea typeface="Roboto Slab Regular"/>
                <a:cs typeface="Roboto Slab Regular"/>
                <a:sym typeface="Roboto Slab Regular"/>
              </a:rPr>
              <a:t>      1 0 0 0 0 0 0 0</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rPr lang="es">
                <a:solidFill>
                  <a:srgbClr val="FFFFFF"/>
                </a:solidFill>
                <a:latin typeface="Roboto Slab Regular"/>
                <a:ea typeface="Roboto Slab Regular"/>
                <a:cs typeface="Roboto Slab Regular"/>
                <a:sym typeface="Roboto Slab Regular"/>
              </a:rPr>
              <a:t>      0 0 0 0 0 0 0 0</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rPr lang="es">
                <a:solidFill>
                  <a:srgbClr val="FFFFFF"/>
                </a:solidFill>
                <a:latin typeface="Roboto Slab Regular"/>
                <a:ea typeface="Roboto Slab Regular"/>
                <a:cs typeface="Roboto Slab Regular"/>
                <a:sym typeface="Roboto Slab Regular"/>
              </a:rPr>
              <a:t>      0 0 0 0 0 0 0 0</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rPr lang="es">
                <a:solidFill>
                  <a:srgbClr val="FFFFFF"/>
                </a:solidFill>
                <a:latin typeface="Roboto Slab Regular"/>
                <a:ea typeface="Roboto Slab Regular"/>
                <a:cs typeface="Roboto Slab Regular"/>
                <a:sym typeface="Roboto Slab Regular"/>
              </a:rPr>
              <a:t>      0 0 0 0 0 0 0 0</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rPr lang="es">
                <a:solidFill>
                  <a:srgbClr val="FFFFFF"/>
                </a:solidFill>
                <a:latin typeface="Roboto Slab Regular"/>
                <a:ea typeface="Roboto Slab Regular"/>
                <a:cs typeface="Roboto Slab Regular"/>
                <a:sym typeface="Roboto Slab Regular"/>
              </a:rPr>
              <a:t>      0 0 0 0 0 0 0 0];</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p:txBody>
      </p:sp>
      <p:sp>
        <p:nvSpPr>
          <p:cNvPr id="293" name="Google Shape;293;p36"/>
          <p:cNvSpPr txBox="1"/>
          <p:nvPr/>
        </p:nvSpPr>
        <p:spPr>
          <a:xfrm>
            <a:off x="496175" y="156525"/>
            <a:ext cx="7325700" cy="58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chemeClr val="lt1"/>
                </a:solidFill>
                <a:latin typeface="Squada One"/>
                <a:ea typeface="Squada One"/>
                <a:cs typeface="Squada One"/>
                <a:sym typeface="Squada One"/>
              </a:rPr>
              <a:t>MATLAB Code</a:t>
            </a:r>
            <a:endParaRPr sz="2400">
              <a:solidFill>
                <a:schemeClr val="lt1"/>
              </a:solidFill>
              <a:latin typeface="Squada One"/>
              <a:ea typeface="Squada One"/>
              <a:cs typeface="Squada One"/>
              <a:sym typeface="Squada One"/>
            </a:endParaRPr>
          </a:p>
          <a:p>
            <a:pPr indent="0" lvl="0" marL="0" rtl="0" algn="l">
              <a:spcBef>
                <a:spcPts val="0"/>
              </a:spcBef>
              <a:spcAft>
                <a:spcPts val="0"/>
              </a:spcAft>
              <a:buNone/>
            </a:pPr>
            <a:r>
              <a:t/>
            </a:r>
            <a:endParaRPr sz="2400">
              <a:latin typeface="Roboto Slab Regular"/>
              <a:ea typeface="Roboto Slab Regular"/>
              <a:cs typeface="Roboto Slab Regular"/>
              <a:sym typeface="Roboto Slab Regul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7"/>
          <p:cNvSpPr txBox="1"/>
          <p:nvPr/>
        </p:nvSpPr>
        <p:spPr>
          <a:xfrm>
            <a:off x="467825" y="124300"/>
            <a:ext cx="8544000" cy="49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%performing the DCT on the image blockwise</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C=blockproc(D,[8 8],@(block_struct)(mask_matrix.*block_struct.data));</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invdct=@(block_struct) T' * (block_struct.data)*T;</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invD=blockproc(C,[8 8],invdct);</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%saving the images</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imwrite(uint8(img),"original.jpg",'quality',100);</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imwrite(uint8(invD),"compressed.jpg",'quality',100);</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%displaying them together for comparison</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figure</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imshowpair(img,invD,'montage')</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title('Original(left) and Compressed(right)');</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8"/>
          <p:cNvSpPr txBox="1"/>
          <p:nvPr>
            <p:ph type="ctrTitle"/>
          </p:nvPr>
        </p:nvSpPr>
        <p:spPr>
          <a:xfrm>
            <a:off x="957475" y="567475"/>
            <a:ext cx="4965600" cy="109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Disadvantages of using DCT compression</a:t>
            </a:r>
            <a:endParaRPr>
              <a:solidFill>
                <a:srgbClr val="FFFFFF"/>
              </a:solidFill>
            </a:endParaRPr>
          </a:p>
        </p:txBody>
      </p:sp>
      <p:sp>
        <p:nvSpPr>
          <p:cNvPr id="304" name="Google Shape;304;p38"/>
          <p:cNvSpPr txBox="1"/>
          <p:nvPr>
            <p:ph idx="1" type="subTitle"/>
          </p:nvPr>
        </p:nvSpPr>
        <p:spPr>
          <a:xfrm>
            <a:off x="957475" y="1662475"/>
            <a:ext cx="5574900" cy="2710800"/>
          </a:xfrm>
          <a:prstGeom prst="rect">
            <a:avLst/>
          </a:prstGeom>
          <a:noFill/>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b="1" lang="es">
                <a:latin typeface="Roboto Slab"/>
                <a:ea typeface="Roboto Slab"/>
                <a:cs typeface="Roboto Slab"/>
                <a:sym typeface="Roboto Slab"/>
              </a:rPr>
              <a:t>Blocky compression artifacts</a:t>
            </a:r>
            <a:r>
              <a:rPr lang="es"/>
              <a:t>: The DCT algorithm can cause block based artifacts when heavy compression is applied.</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AutoNum type="arabicPeriod"/>
            </a:pPr>
            <a:r>
              <a:rPr lang="es"/>
              <a:t>Truncation of the higher spectral coefficients results in  blurring of the images, especially whenever the details are high.</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AutoNum type="arabicPeriod"/>
            </a:pPr>
            <a:r>
              <a:rPr lang="es"/>
              <a:t>Coarse quantization of some of the low spectral density introduces graining in the smooth portion of the image.</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AutoNum type="arabicPeriod"/>
            </a:pPr>
            <a:r>
              <a:rPr lang="es"/>
              <a:t>JPEG algorithm does not work well for text.</a:t>
            </a:r>
            <a:endParaRPr/>
          </a:p>
          <a:p>
            <a:pPr indent="0" lvl="0" marL="0" rtl="0" algn="l">
              <a:spcBef>
                <a:spcPts val="0"/>
              </a:spcBef>
              <a:spcAft>
                <a:spcPts val="0"/>
              </a:spcAft>
              <a:buNone/>
            </a:pPr>
            <a:r>
              <a:t/>
            </a:r>
            <a:endParaRPr sz="1100"/>
          </a:p>
        </p:txBody>
      </p:sp>
      <p:pic>
        <p:nvPicPr>
          <p:cNvPr id="305" name="Google Shape;305;p38"/>
          <p:cNvPicPr preferRelativeResize="0"/>
          <p:nvPr/>
        </p:nvPicPr>
        <p:blipFill rotWithShape="1">
          <a:blip r:embed="rId3">
            <a:alphaModFix/>
          </a:blip>
          <a:srcRect b="40550" l="8426" r="41686" t="33471"/>
          <a:stretch/>
        </p:blipFill>
        <p:spPr>
          <a:xfrm>
            <a:off x="2702750" y="3750700"/>
            <a:ext cx="3738499" cy="10950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9"/>
          <p:cNvSpPr txBox="1"/>
          <p:nvPr>
            <p:ph idx="4" type="ctrTitle"/>
          </p:nvPr>
        </p:nvSpPr>
        <p:spPr>
          <a:xfrm>
            <a:off x="2401896" y="879225"/>
            <a:ext cx="43620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sz="2700"/>
              <a:t>Blocky </a:t>
            </a:r>
            <a:r>
              <a:rPr lang="es" sz="2700"/>
              <a:t>Compression</a:t>
            </a:r>
            <a:r>
              <a:rPr lang="es" sz="2700"/>
              <a:t> Artifacts</a:t>
            </a:r>
            <a:endParaRPr sz="2700">
              <a:solidFill>
                <a:srgbClr val="FFFFFF"/>
              </a:solidFill>
            </a:endParaRPr>
          </a:p>
        </p:txBody>
      </p:sp>
      <p:grpSp>
        <p:nvGrpSpPr>
          <p:cNvPr id="311" name="Google Shape;311;p39"/>
          <p:cNvGrpSpPr/>
          <p:nvPr/>
        </p:nvGrpSpPr>
        <p:grpSpPr>
          <a:xfrm>
            <a:off x="2652098" y="2942183"/>
            <a:ext cx="3861603" cy="332721"/>
            <a:chOff x="2652098" y="2942183"/>
            <a:chExt cx="3861603" cy="332721"/>
          </a:xfrm>
        </p:grpSpPr>
        <p:sp>
          <p:nvSpPr>
            <p:cNvPr id="312" name="Google Shape;312;p39"/>
            <p:cNvSpPr/>
            <p:nvPr/>
          </p:nvSpPr>
          <p:spPr>
            <a:xfrm>
              <a:off x="6181881" y="2942183"/>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39"/>
            <p:cNvGrpSpPr/>
            <p:nvPr/>
          </p:nvGrpSpPr>
          <p:grpSpPr>
            <a:xfrm>
              <a:off x="2652098" y="2983137"/>
              <a:ext cx="331848" cy="291767"/>
              <a:chOff x="-45664625" y="2352225"/>
              <a:chExt cx="300125" cy="263875"/>
            </a:xfrm>
          </p:grpSpPr>
          <p:sp>
            <p:nvSpPr>
              <p:cNvPr id="314" name="Google Shape;314;p39"/>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9"/>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9"/>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9"/>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9"/>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9"/>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9"/>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1" name="Google Shape;321;p39"/>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MERCURY</a:t>
            </a:r>
            <a:endParaRPr>
              <a:solidFill>
                <a:srgbClr val="FFFFFF"/>
              </a:solidFill>
            </a:endParaRPr>
          </a:p>
        </p:txBody>
      </p:sp>
      <p:sp>
        <p:nvSpPr>
          <p:cNvPr id="322" name="Google Shape;322;p39"/>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VENUS</a:t>
            </a:r>
            <a:endParaRPr>
              <a:solidFill>
                <a:srgbClr val="FFFFFF"/>
              </a:solidFill>
            </a:endParaRPr>
          </a:p>
        </p:txBody>
      </p:sp>
      <p:pic>
        <p:nvPicPr>
          <p:cNvPr id="323" name="Google Shape;323;p39"/>
          <p:cNvPicPr preferRelativeResize="0"/>
          <p:nvPr/>
        </p:nvPicPr>
        <p:blipFill rotWithShape="1">
          <a:blip r:embed="rId3">
            <a:alphaModFix/>
          </a:blip>
          <a:srcRect b="50009" l="80527" r="4441" t="22694"/>
          <a:stretch/>
        </p:blipFill>
        <p:spPr>
          <a:xfrm>
            <a:off x="2123600" y="2942175"/>
            <a:ext cx="1649674" cy="1685132"/>
          </a:xfrm>
          <a:prstGeom prst="rect">
            <a:avLst/>
          </a:prstGeom>
          <a:noFill/>
          <a:ln>
            <a:noFill/>
          </a:ln>
        </p:spPr>
      </p:pic>
      <p:pic>
        <p:nvPicPr>
          <p:cNvPr id="324" name="Google Shape;324;p39"/>
          <p:cNvPicPr preferRelativeResize="0"/>
          <p:nvPr/>
        </p:nvPicPr>
        <p:blipFill rotWithShape="1">
          <a:blip r:embed="rId4">
            <a:alphaModFix/>
          </a:blip>
          <a:srcRect b="8657" l="76899" r="1148" t="51407"/>
          <a:stretch/>
        </p:blipFill>
        <p:spPr>
          <a:xfrm>
            <a:off x="5436800" y="2940725"/>
            <a:ext cx="1649674" cy="16880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pic>
        <p:nvPicPr>
          <p:cNvPr id="329" name="Google Shape;329;p40"/>
          <p:cNvPicPr preferRelativeResize="0"/>
          <p:nvPr/>
        </p:nvPicPr>
        <p:blipFill>
          <a:blip r:embed="rId3">
            <a:alphaModFix/>
          </a:blip>
          <a:stretch>
            <a:fillRect/>
          </a:stretch>
        </p:blipFill>
        <p:spPr>
          <a:xfrm>
            <a:off x="1204302" y="792013"/>
            <a:ext cx="6504100" cy="3559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33" name="Shape 333"/>
        <p:cNvGrpSpPr/>
        <p:nvPr/>
      </p:nvGrpSpPr>
      <p:grpSpPr>
        <a:xfrm>
          <a:off x="0" y="0"/>
          <a:ext cx="0" cy="0"/>
          <a:chOff x="0" y="0"/>
          <a:chExt cx="0" cy="0"/>
        </a:xfrm>
      </p:grpSpPr>
      <p:sp>
        <p:nvSpPr>
          <p:cNvPr id="334" name="Google Shape;334;p41"/>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335" name="Google Shape;335;p41"/>
          <p:cNvSpPr txBox="1"/>
          <p:nvPr>
            <p:ph idx="1" type="subTitle"/>
          </p:nvPr>
        </p:nvSpPr>
        <p:spPr>
          <a:xfrm>
            <a:off x="3396125" y="3252304"/>
            <a:ext cx="3480300" cy="145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sz="1400"/>
              <a:t>Does anyone have any questions?</a:t>
            </a:r>
            <a:endParaRPr sz="1400"/>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2"/>
          <p:cNvSpPr txBox="1"/>
          <p:nvPr>
            <p:ph type="ctrTitle"/>
          </p:nvPr>
        </p:nvSpPr>
        <p:spPr>
          <a:xfrm>
            <a:off x="2269650" y="1330188"/>
            <a:ext cx="2149800" cy="60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Bibliography</a:t>
            </a:r>
            <a:endParaRPr/>
          </a:p>
        </p:txBody>
      </p:sp>
      <p:sp>
        <p:nvSpPr>
          <p:cNvPr id="341" name="Google Shape;341;p42"/>
          <p:cNvSpPr txBox="1"/>
          <p:nvPr>
            <p:ph idx="1" type="subTitle"/>
          </p:nvPr>
        </p:nvSpPr>
        <p:spPr>
          <a:xfrm>
            <a:off x="1648475" y="2015413"/>
            <a:ext cx="5847000" cy="17979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sz="1100" u="sng">
                <a:solidFill>
                  <a:schemeClr val="hlink"/>
                </a:solidFill>
                <a:hlinkClick r:id="rId3"/>
              </a:rPr>
              <a:t>https://matlab.mathworks.com/​</a:t>
            </a:r>
            <a:endParaRPr sz="1100" u="sng"/>
          </a:p>
          <a:p>
            <a:pPr indent="0" lvl="0" marL="457200" rtl="0" algn="l">
              <a:spcBef>
                <a:spcPts val="0"/>
              </a:spcBef>
              <a:spcAft>
                <a:spcPts val="0"/>
              </a:spcAft>
              <a:buNone/>
            </a:pPr>
            <a:r>
              <a:t/>
            </a:r>
            <a:endParaRPr sz="1100" u="sng"/>
          </a:p>
          <a:p>
            <a:pPr indent="-298450" lvl="0" marL="457200" rtl="0" algn="l">
              <a:spcBef>
                <a:spcPts val="0"/>
              </a:spcBef>
              <a:spcAft>
                <a:spcPts val="0"/>
              </a:spcAft>
              <a:buSzPts val="1100"/>
              <a:buChar char="●"/>
            </a:pPr>
            <a:r>
              <a:rPr lang="es" sz="1100" u="sng"/>
              <a:t>http://www-math.mit.edu/~gs/papers/dct.pdf</a:t>
            </a:r>
            <a:endParaRPr sz="1100" u="sng"/>
          </a:p>
          <a:p>
            <a:pPr indent="0" lvl="0" marL="457200" rtl="0" algn="l">
              <a:spcBef>
                <a:spcPts val="0"/>
              </a:spcBef>
              <a:spcAft>
                <a:spcPts val="0"/>
              </a:spcAft>
              <a:buNone/>
            </a:pPr>
            <a:r>
              <a:t/>
            </a:r>
            <a:endParaRPr sz="1100" u="sng"/>
          </a:p>
          <a:p>
            <a:pPr indent="-298450" lvl="0" marL="457200" rtl="0" algn="l">
              <a:spcBef>
                <a:spcPts val="0"/>
              </a:spcBef>
              <a:spcAft>
                <a:spcPts val="0"/>
              </a:spcAft>
              <a:buSzPts val="1100"/>
              <a:buChar char="●"/>
            </a:pPr>
            <a:r>
              <a:rPr lang="es" sz="1100" u="sng"/>
              <a:t>http://ethesis.nitrkl.ac.in/1731/1/project.pdf</a:t>
            </a:r>
            <a:endParaRPr sz="1100" u="sng"/>
          </a:p>
          <a:p>
            <a:pPr indent="0" lvl="0" marL="457200" rtl="0" algn="l">
              <a:spcBef>
                <a:spcPts val="0"/>
              </a:spcBef>
              <a:spcAft>
                <a:spcPts val="0"/>
              </a:spcAft>
              <a:buNone/>
            </a:pPr>
            <a:r>
              <a:t/>
            </a:r>
            <a:endParaRPr sz="1100" u="sng"/>
          </a:p>
          <a:p>
            <a:pPr indent="-298450" lvl="0" marL="457200" rtl="0" algn="l">
              <a:spcBef>
                <a:spcPts val="0"/>
              </a:spcBef>
              <a:spcAft>
                <a:spcPts val="0"/>
              </a:spcAft>
              <a:buSzPts val="1100"/>
              <a:buChar char="●"/>
            </a:pPr>
            <a:r>
              <a:rPr lang="es" sz="1100" u="sng"/>
              <a:t>https://www.youtube.com/watch?v=LFXN9PiOGtY&amp;list=PLzH6n4zXuckoAod3z31QEST1ZaizBuNHh</a:t>
            </a:r>
            <a:endParaRPr sz="1100" u="sng"/>
          </a:p>
          <a:p>
            <a:pPr indent="0" lvl="0" marL="0" rtl="0" algn="l">
              <a:spcBef>
                <a:spcPts val="0"/>
              </a:spcBef>
              <a:spcAft>
                <a:spcPts val="0"/>
              </a:spcAft>
              <a:buClr>
                <a:schemeClr val="dk1"/>
              </a:buClr>
              <a:buSzPts val="1100"/>
              <a:buFont typeface="Arial"/>
              <a:buNone/>
            </a:pPr>
            <a:r>
              <a:t/>
            </a:r>
            <a:endParaRPr sz="1100" u="sng"/>
          </a:p>
          <a:p>
            <a:pPr indent="0" lvl="0" marL="0" rtl="0" algn="l">
              <a:spcBef>
                <a:spcPts val="0"/>
              </a:spcBef>
              <a:spcAft>
                <a:spcPts val="0"/>
              </a:spcAft>
              <a:buNone/>
            </a:pPr>
            <a:r>
              <a:t/>
            </a:r>
            <a:endParaRPr sz="1100" u="sng"/>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6"/>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TABLE OF CONTENTS</a:t>
            </a:r>
            <a:endParaRPr/>
          </a:p>
        </p:txBody>
      </p:sp>
      <p:sp>
        <p:nvSpPr>
          <p:cNvPr id="206" name="Google Shape;206;p26"/>
          <p:cNvSpPr txBox="1"/>
          <p:nvPr>
            <p:ph idx="9" type="title"/>
          </p:nvPr>
        </p:nvSpPr>
        <p:spPr>
          <a:xfrm>
            <a:off x="2599375" y="1097087"/>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207" name="Google Shape;207;p26"/>
          <p:cNvSpPr txBox="1"/>
          <p:nvPr>
            <p:ph idx="13" type="title"/>
          </p:nvPr>
        </p:nvSpPr>
        <p:spPr>
          <a:xfrm>
            <a:off x="2599375" y="1463088"/>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02</a:t>
            </a:r>
            <a:endParaRPr/>
          </a:p>
        </p:txBody>
      </p:sp>
      <p:sp>
        <p:nvSpPr>
          <p:cNvPr id="208" name="Google Shape;208;p26"/>
          <p:cNvSpPr txBox="1"/>
          <p:nvPr>
            <p:ph idx="14" type="title"/>
          </p:nvPr>
        </p:nvSpPr>
        <p:spPr>
          <a:xfrm>
            <a:off x="2599375" y="1847614"/>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03</a:t>
            </a:r>
            <a:endParaRPr/>
          </a:p>
        </p:txBody>
      </p:sp>
      <p:sp>
        <p:nvSpPr>
          <p:cNvPr id="209" name="Google Shape;209;p26"/>
          <p:cNvSpPr txBox="1"/>
          <p:nvPr>
            <p:ph idx="15" type="title"/>
          </p:nvPr>
        </p:nvSpPr>
        <p:spPr>
          <a:xfrm>
            <a:off x="2599375" y="2293164"/>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04</a:t>
            </a:r>
            <a:endParaRPr/>
          </a:p>
        </p:txBody>
      </p:sp>
      <p:sp>
        <p:nvSpPr>
          <p:cNvPr id="210" name="Google Shape;210;p26"/>
          <p:cNvSpPr txBox="1"/>
          <p:nvPr/>
        </p:nvSpPr>
        <p:spPr>
          <a:xfrm>
            <a:off x="3898400" y="1077900"/>
            <a:ext cx="3621900" cy="3939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Types of compressions</a:t>
            </a:r>
            <a:endParaRPr b="1">
              <a:solidFill>
                <a:srgbClr val="FFFFFF"/>
              </a:solidFill>
              <a:latin typeface="Roboto Slab"/>
              <a:ea typeface="Roboto Slab"/>
              <a:cs typeface="Roboto Slab"/>
              <a:sym typeface="Roboto Slab"/>
            </a:endParaRPr>
          </a:p>
          <a:p>
            <a:pPr indent="0" lvl="0" marL="457200" rtl="0" algn="l">
              <a:spcBef>
                <a:spcPts val="0"/>
              </a:spcBef>
              <a:spcAft>
                <a:spcPts val="0"/>
              </a:spcAft>
              <a:buNone/>
            </a:pPr>
            <a:r>
              <a:t/>
            </a:r>
            <a:endParaRPr b="1">
              <a:solidFill>
                <a:srgbClr val="FFFFFF"/>
              </a:solidFill>
              <a:latin typeface="Roboto Slab"/>
              <a:ea typeface="Roboto Slab"/>
              <a:cs typeface="Roboto Slab"/>
              <a:sym typeface="Roboto Slab"/>
            </a:endParaRPr>
          </a:p>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DCT</a:t>
            </a:r>
            <a:endParaRPr b="1">
              <a:solidFill>
                <a:srgbClr val="FFFFFF"/>
              </a:solidFill>
              <a:latin typeface="Roboto Slab"/>
              <a:ea typeface="Roboto Slab"/>
              <a:cs typeface="Roboto Slab"/>
              <a:sym typeface="Roboto Slab"/>
            </a:endParaRPr>
          </a:p>
          <a:p>
            <a:pPr indent="0" lvl="0" marL="457200" rtl="0" algn="l">
              <a:spcBef>
                <a:spcPts val="0"/>
              </a:spcBef>
              <a:spcAft>
                <a:spcPts val="0"/>
              </a:spcAft>
              <a:buNone/>
            </a:pPr>
            <a:r>
              <a:t/>
            </a:r>
            <a:endParaRPr b="1">
              <a:solidFill>
                <a:srgbClr val="FFFFFF"/>
              </a:solidFill>
              <a:latin typeface="Roboto Slab"/>
              <a:ea typeface="Roboto Slab"/>
              <a:cs typeface="Roboto Slab"/>
              <a:sym typeface="Roboto Slab"/>
            </a:endParaRPr>
          </a:p>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Why DCT?</a:t>
            </a:r>
            <a:endParaRPr b="1">
              <a:solidFill>
                <a:srgbClr val="FFFFFF"/>
              </a:solidFill>
              <a:latin typeface="Roboto Slab"/>
              <a:ea typeface="Roboto Slab"/>
              <a:cs typeface="Roboto Slab"/>
              <a:sym typeface="Roboto Slab"/>
            </a:endParaRPr>
          </a:p>
          <a:p>
            <a:pPr indent="0" lvl="0" marL="457200" rtl="0" algn="l">
              <a:spcBef>
                <a:spcPts val="0"/>
              </a:spcBef>
              <a:spcAft>
                <a:spcPts val="0"/>
              </a:spcAft>
              <a:buNone/>
            </a:pPr>
            <a:r>
              <a:t/>
            </a:r>
            <a:endParaRPr b="1">
              <a:solidFill>
                <a:srgbClr val="FFFFFF"/>
              </a:solidFill>
              <a:latin typeface="Roboto Slab"/>
              <a:ea typeface="Roboto Slab"/>
              <a:cs typeface="Roboto Slab"/>
              <a:sym typeface="Roboto Slab"/>
            </a:endParaRPr>
          </a:p>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2-D FDCT</a:t>
            </a:r>
            <a:endParaRPr b="1">
              <a:solidFill>
                <a:srgbClr val="FFFFFF"/>
              </a:solidFill>
              <a:latin typeface="Roboto Slab"/>
              <a:ea typeface="Roboto Slab"/>
              <a:cs typeface="Roboto Slab"/>
              <a:sym typeface="Roboto Slab"/>
            </a:endParaRPr>
          </a:p>
          <a:p>
            <a:pPr indent="0" lvl="0" marL="457200" rtl="0" algn="l">
              <a:spcBef>
                <a:spcPts val="0"/>
              </a:spcBef>
              <a:spcAft>
                <a:spcPts val="0"/>
              </a:spcAft>
              <a:buNone/>
            </a:pPr>
            <a:r>
              <a:t/>
            </a:r>
            <a:endParaRPr b="1">
              <a:solidFill>
                <a:srgbClr val="FFFFFF"/>
              </a:solidFill>
              <a:latin typeface="Roboto Slab"/>
              <a:ea typeface="Roboto Slab"/>
              <a:cs typeface="Roboto Slab"/>
              <a:sym typeface="Roboto Slab"/>
            </a:endParaRPr>
          </a:p>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2-D IDCT</a:t>
            </a:r>
            <a:endParaRPr b="1">
              <a:solidFill>
                <a:srgbClr val="FFFFFF"/>
              </a:solidFill>
              <a:latin typeface="Roboto Slab"/>
              <a:ea typeface="Roboto Slab"/>
              <a:cs typeface="Roboto Slab"/>
              <a:sym typeface="Roboto Slab"/>
            </a:endParaRPr>
          </a:p>
          <a:p>
            <a:pPr indent="0" lvl="0" marL="457200" rtl="0" algn="l">
              <a:spcBef>
                <a:spcPts val="0"/>
              </a:spcBef>
              <a:spcAft>
                <a:spcPts val="0"/>
              </a:spcAft>
              <a:buNone/>
            </a:pPr>
            <a:r>
              <a:t/>
            </a:r>
            <a:endParaRPr b="1">
              <a:solidFill>
                <a:srgbClr val="FFFFFF"/>
              </a:solidFill>
              <a:latin typeface="Roboto Slab"/>
              <a:ea typeface="Roboto Slab"/>
              <a:cs typeface="Roboto Slab"/>
              <a:sym typeface="Roboto Slab"/>
            </a:endParaRPr>
          </a:p>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2-D DCT basis matrix</a:t>
            </a:r>
            <a:endParaRPr b="1">
              <a:solidFill>
                <a:srgbClr val="FFFFFF"/>
              </a:solidFill>
              <a:latin typeface="Roboto Slab"/>
              <a:ea typeface="Roboto Slab"/>
              <a:cs typeface="Roboto Slab"/>
              <a:sym typeface="Roboto Slab"/>
            </a:endParaRPr>
          </a:p>
          <a:p>
            <a:pPr indent="0" lvl="0" marL="457200" rtl="0" algn="l">
              <a:spcBef>
                <a:spcPts val="0"/>
              </a:spcBef>
              <a:spcAft>
                <a:spcPts val="0"/>
              </a:spcAft>
              <a:buNone/>
            </a:pPr>
            <a:r>
              <a:t/>
            </a:r>
            <a:endParaRPr b="1">
              <a:solidFill>
                <a:srgbClr val="FFFFFF"/>
              </a:solidFill>
              <a:latin typeface="Roboto Slab"/>
              <a:ea typeface="Roboto Slab"/>
              <a:cs typeface="Roboto Slab"/>
              <a:sym typeface="Roboto Slab"/>
            </a:endParaRPr>
          </a:p>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Transformation matrix approach</a:t>
            </a:r>
            <a:endParaRPr b="1">
              <a:solidFill>
                <a:srgbClr val="FFFFFF"/>
              </a:solidFill>
              <a:latin typeface="Roboto Slab"/>
              <a:ea typeface="Roboto Slab"/>
              <a:cs typeface="Roboto Slab"/>
              <a:sym typeface="Roboto Slab"/>
            </a:endParaRPr>
          </a:p>
          <a:p>
            <a:pPr indent="0" lvl="0" marL="457200" rtl="0" algn="l">
              <a:spcBef>
                <a:spcPts val="0"/>
              </a:spcBef>
              <a:spcAft>
                <a:spcPts val="0"/>
              </a:spcAft>
              <a:buNone/>
            </a:pPr>
            <a:r>
              <a:t/>
            </a:r>
            <a:endParaRPr b="1">
              <a:solidFill>
                <a:srgbClr val="FFFFFF"/>
              </a:solidFill>
              <a:latin typeface="Roboto Slab"/>
              <a:ea typeface="Roboto Slab"/>
              <a:cs typeface="Roboto Slab"/>
              <a:sym typeface="Roboto Slab"/>
            </a:endParaRPr>
          </a:p>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MATLAB Code</a:t>
            </a:r>
            <a:endParaRPr b="1">
              <a:solidFill>
                <a:srgbClr val="FFFFFF"/>
              </a:solidFill>
              <a:latin typeface="Roboto Slab"/>
              <a:ea typeface="Roboto Slab"/>
              <a:cs typeface="Roboto Slab"/>
              <a:sym typeface="Roboto Slab"/>
            </a:endParaRPr>
          </a:p>
          <a:p>
            <a:pPr indent="0" lvl="0" marL="457200" rtl="0" algn="l">
              <a:spcBef>
                <a:spcPts val="0"/>
              </a:spcBef>
              <a:spcAft>
                <a:spcPts val="0"/>
              </a:spcAft>
              <a:buNone/>
            </a:pPr>
            <a:r>
              <a:t/>
            </a:r>
            <a:endParaRPr b="1">
              <a:solidFill>
                <a:srgbClr val="FFFFFF"/>
              </a:solidFill>
              <a:latin typeface="Roboto Slab"/>
              <a:ea typeface="Roboto Slab"/>
              <a:cs typeface="Roboto Slab"/>
              <a:sym typeface="Roboto Slab"/>
            </a:endParaRPr>
          </a:p>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Disadvantages of DCT</a:t>
            </a:r>
            <a:endParaRPr b="1">
              <a:solidFill>
                <a:srgbClr val="FFFFFF"/>
              </a:solidFill>
              <a:latin typeface="Roboto Slab"/>
              <a:ea typeface="Roboto Slab"/>
              <a:cs typeface="Roboto Slab"/>
              <a:sym typeface="Roboto Slab"/>
            </a:endParaRPr>
          </a:p>
        </p:txBody>
      </p:sp>
      <p:sp>
        <p:nvSpPr>
          <p:cNvPr id="211" name="Google Shape;211;p26"/>
          <p:cNvSpPr txBox="1"/>
          <p:nvPr>
            <p:ph idx="15" type="title"/>
          </p:nvPr>
        </p:nvSpPr>
        <p:spPr>
          <a:xfrm>
            <a:off x="2599375" y="2674364"/>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05</a:t>
            </a:r>
            <a:endParaRPr/>
          </a:p>
        </p:txBody>
      </p:sp>
      <p:sp>
        <p:nvSpPr>
          <p:cNvPr id="212" name="Google Shape;212;p26"/>
          <p:cNvSpPr txBox="1"/>
          <p:nvPr>
            <p:ph idx="15" type="title"/>
          </p:nvPr>
        </p:nvSpPr>
        <p:spPr>
          <a:xfrm>
            <a:off x="2599375" y="312323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06</a:t>
            </a:r>
            <a:endParaRPr/>
          </a:p>
        </p:txBody>
      </p:sp>
      <p:sp>
        <p:nvSpPr>
          <p:cNvPr id="213" name="Google Shape;213;p26"/>
          <p:cNvSpPr txBox="1"/>
          <p:nvPr>
            <p:ph idx="15" type="title"/>
          </p:nvPr>
        </p:nvSpPr>
        <p:spPr>
          <a:xfrm>
            <a:off x="2599375" y="4029514"/>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08</a:t>
            </a:r>
            <a:endParaRPr/>
          </a:p>
        </p:txBody>
      </p:sp>
      <p:sp>
        <p:nvSpPr>
          <p:cNvPr id="214" name="Google Shape;214;p26"/>
          <p:cNvSpPr txBox="1"/>
          <p:nvPr>
            <p:ph idx="15" type="title"/>
          </p:nvPr>
        </p:nvSpPr>
        <p:spPr>
          <a:xfrm>
            <a:off x="2599375" y="3577314"/>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07</a:t>
            </a:r>
            <a:endParaRPr/>
          </a:p>
        </p:txBody>
      </p:sp>
      <p:sp>
        <p:nvSpPr>
          <p:cNvPr id="215" name="Google Shape;215;p26"/>
          <p:cNvSpPr txBox="1"/>
          <p:nvPr>
            <p:ph idx="15" type="title"/>
          </p:nvPr>
        </p:nvSpPr>
        <p:spPr>
          <a:xfrm>
            <a:off x="2599375" y="440238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09</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7"/>
          <p:cNvSpPr txBox="1"/>
          <p:nvPr>
            <p:ph type="ctrTitle"/>
          </p:nvPr>
        </p:nvSpPr>
        <p:spPr>
          <a:xfrm>
            <a:off x="957475" y="567475"/>
            <a:ext cx="4965600" cy="109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Types of Compressions</a:t>
            </a:r>
            <a:endParaRPr>
              <a:solidFill>
                <a:srgbClr val="FFFFFF"/>
              </a:solidFill>
            </a:endParaRPr>
          </a:p>
        </p:txBody>
      </p:sp>
      <p:sp>
        <p:nvSpPr>
          <p:cNvPr id="221" name="Google Shape;221;p27"/>
          <p:cNvSpPr txBox="1"/>
          <p:nvPr>
            <p:ph idx="1" type="subTitle"/>
          </p:nvPr>
        </p:nvSpPr>
        <p:spPr>
          <a:xfrm>
            <a:off x="957475" y="1894875"/>
            <a:ext cx="7374300" cy="2710800"/>
          </a:xfrm>
          <a:prstGeom prst="rect">
            <a:avLst/>
          </a:prstGeom>
          <a:noFill/>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b="1" lang="es" sz="1300" u="sng">
                <a:latin typeface="Roboto Slab"/>
                <a:ea typeface="Roboto Slab"/>
                <a:cs typeface="Roboto Slab"/>
                <a:sym typeface="Roboto Slab"/>
              </a:rPr>
              <a:t>Lossless Compression</a:t>
            </a:r>
            <a:r>
              <a:rPr b="1" lang="es" sz="1300">
                <a:latin typeface="Roboto Slab"/>
                <a:ea typeface="Roboto Slab"/>
                <a:cs typeface="Roboto Slab"/>
                <a:sym typeface="Roboto Slab"/>
              </a:rPr>
              <a:t>:  </a:t>
            </a:r>
            <a:r>
              <a:rPr lang="es" sz="1300"/>
              <a:t>The reconstructed image after compression is identical to the original image. Lossless compression can only achieve a modest amount of compression. Lossless compression is preferred for medical imaging, technical drawings, clip art or comics.</a:t>
            </a:r>
            <a:endParaRPr sz="1300"/>
          </a:p>
          <a:p>
            <a:pPr indent="0" lvl="0" marL="457200" rtl="0" algn="l">
              <a:spcBef>
                <a:spcPts val="0"/>
              </a:spcBef>
              <a:spcAft>
                <a:spcPts val="0"/>
              </a:spcAft>
              <a:buNone/>
            </a:pPr>
            <a:r>
              <a:t/>
            </a:r>
            <a:endParaRPr b="1" sz="1300">
              <a:latin typeface="Roboto Slab"/>
              <a:ea typeface="Roboto Slab"/>
              <a:cs typeface="Roboto Slab"/>
              <a:sym typeface="Roboto Slab"/>
            </a:endParaRPr>
          </a:p>
          <a:p>
            <a:pPr indent="-311150" lvl="0" marL="457200" rtl="0" algn="l">
              <a:spcBef>
                <a:spcPts val="0"/>
              </a:spcBef>
              <a:spcAft>
                <a:spcPts val="0"/>
              </a:spcAft>
              <a:buSzPts val="1300"/>
              <a:buFont typeface="Roboto Slab"/>
              <a:buAutoNum type="arabicPeriod"/>
            </a:pPr>
            <a:r>
              <a:rPr b="1" lang="es" sz="1300" u="sng">
                <a:solidFill>
                  <a:schemeClr val="lt1"/>
                </a:solidFill>
                <a:latin typeface="Roboto Slab"/>
                <a:ea typeface="Roboto Slab"/>
                <a:cs typeface="Roboto Slab"/>
                <a:sym typeface="Roboto Slab"/>
              </a:rPr>
              <a:t>Lossy Compression</a:t>
            </a:r>
            <a:r>
              <a:rPr b="1" lang="es" sz="1300">
                <a:solidFill>
                  <a:schemeClr val="lt1"/>
                </a:solidFill>
                <a:latin typeface="Roboto Slab"/>
                <a:ea typeface="Roboto Slab"/>
                <a:cs typeface="Roboto Slab"/>
                <a:sym typeface="Roboto Slab"/>
              </a:rPr>
              <a:t>: </a:t>
            </a:r>
            <a:r>
              <a:rPr lang="es" sz="1300">
                <a:solidFill>
                  <a:schemeClr val="lt1"/>
                </a:solidFill>
              </a:rPr>
              <a:t>An image reconstructed following lossy compression contains degradation relative to the original because the compression scheme discards redundant information. Lossy schemes are capable of achieving much higher compression and are suitable for natural images such as photos and in applications where minor loss of data is acceptable.</a:t>
            </a:r>
            <a:endParaRPr sz="13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8"/>
          <p:cNvSpPr txBox="1"/>
          <p:nvPr>
            <p:ph type="ctrTitle"/>
          </p:nvPr>
        </p:nvSpPr>
        <p:spPr>
          <a:xfrm>
            <a:off x="1680100" y="241525"/>
            <a:ext cx="4079700" cy="109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Discrete Cosine Transform(DCT)</a:t>
            </a:r>
            <a:endParaRPr>
              <a:solidFill>
                <a:srgbClr val="FFFFFF"/>
              </a:solidFill>
            </a:endParaRPr>
          </a:p>
        </p:txBody>
      </p:sp>
      <p:sp>
        <p:nvSpPr>
          <p:cNvPr id="227" name="Google Shape;227;p28"/>
          <p:cNvSpPr txBox="1"/>
          <p:nvPr>
            <p:ph idx="1" type="subTitle"/>
          </p:nvPr>
        </p:nvSpPr>
        <p:spPr>
          <a:xfrm>
            <a:off x="1680100" y="1406588"/>
            <a:ext cx="6225300" cy="2710800"/>
          </a:xfrm>
          <a:prstGeom prst="rect">
            <a:avLst/>
          </a:prstGeom>
          <a:noFill/>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s"/>
              <a:t>Discrete cosine transform(DCT) represents the image as a sum of cosines of different magnitudes and frequencies.</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AutoNum type="arabicPeriod"/>
            </a:pPr>
            <a:r>
              <a:rPr lang="es"/>
              <a:t>DCT coefficients are real valued while DFT coefficients are complex.</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AutoNum type="arabicPeriod"/>
            </a:pPr>
            <a:r>
              <a:rPr lang="es"/>
              <a:t>DCT is used in the international standard  image compression algorithm know as </a:t>
            </a:r>
            <a:r>
              <a:rPr b="1" lang="es">
                <a:latin typeface="Roboto Slab"/>
                <a:ea typeface="Roboto Slab"/>
                <a:cs typeface="Roboto Slab"/>
                <a:sym typeface="Roboto Slab"/>
              </a:rPr>
              <a:t>JPEG</a:t>
            </a:r>
            <a:r>
              <a:rPr lang="es"/>
              <a:t>.</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AutoNum type="arabicPeriod"/>
            </a:pPr>
            <a:r>
              <a:rPr lang="es"/>
              <a:t>Image compression using DCT transform is a lossy process.</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AutoNum type="arabicPeriod"/>
            </a:pPr>
            <a:r>
              <a:rPr lang="es"/>
              <a:t>The DCT is an orthonormal transform.</a:t>
            </a:r>
            <a:endParaRPr/>
          </a:p>
        </p:txBody>
      </p:sp>
      <p:pic>
        <p:nvPicPr>
          <p:cNvPr id="228" name="Google Shape;228;p28"/>
          <p:cNvPicPr preferRelativeResize="0"/>
          <p:nvPr/>
        </p:nvPicPr>
        <p:blipFill rotWithShape="1">
          <a:blip r:embed="rId3">
            <a:alphaModFix/>
          </a:blip>
          <a:srcRect b="65933" l="0" r="0" t="0"/>
          <a:stretch/>
        </p:blipFill>
        <p:spPr>
          <a:xfrm>
            <a:off x="1103100" y="4187450"/>
            <a:ext cx="3476625" cy="460775"/>
          </a:xfrm>
          <a:prstGeom prst="rect">
            <a:avLst/>
          </a:prstGeom>
          <a:noFill/>
          <a:ln>
            <a:noFill/>
          </a:ln>
        </p:spPr>
      </p:pic>
      <p:pic>
        <p:nvPicPr>
          <p:cNvPr id="229" name="Google Shape;229;p28"/>
          <p:cNvPicPr preferRelativeResize="0"/>
          <p:nvPr/>
        </p:nvPicPr>
        <p:blipFill>
          <a:blip r:embed="rId4">
            <a:alphaModFix/>
          </a:blip>
          <a:stretch>
            <a:fillRect/>
          </a:stretch>
        </p:blipFill>
        <p:spPr>
          <a:xfrm>
            <a:off x="5036023" y="4187449"/>
            <a:ext cx="3430526" cy="460775"/>
          </a:xfrm>
          <a:prstGeom prst="rect">
            <a:avLst/>
          </a:prstGeom>
          <a:noFill/>
          <a:ln>
            <a:noFill/>
          </a:ln>
        </p:spPr>
      </p:pic>
      <p:sp>
        <p:nvSpPr>
          <p:cNvPr id="230" name="Google Shape;230;p28"/>
          <p:cNvSpPr txBox="1"/>
          <p:nvPr/>
        </p:nvSpPr>
        <p:spPr>
          <a:xfrm>
            <a:off x="1918675" y="4648225"/>
            <a:ext cx="24372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DCT-2  transform</a:t>
            </a:r>
            <a:endParaRPr>
              <a:solidFill>
                <a:srgbClr val="FFFFFF"/>
              </a:solidFill>
              <a:latin typeface="Roboto Slab Regular"/>
              <a:ea typeface="Roboto Slab Regular"/>
              <a:cs typeface="Roboto Slab Regular"/>
              <a:sym typeface="Roboto Slab Regular"/>
            </a:endParaRPr>
          </a:p>
        </p:txBody>
      </p:sp>
      <p:sp>
        <p:nvSpPr>
          <p:cNvPr id="231" name="Google Shape;231;p28"/>
          <p:cNvSpPr txBox="1"/>
          <p:nvPr/>
        </p:nvSpPr>
        <p:spPr>
          <a:xfrm>
            <a:off x="6128175" y="4648225"/>
            <a:ext cx="24372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Basis vector</a:t>
            </a:r>
            <a:endParaRPr>
              <a:solidFill>
                <a:srgbClr val="FFFFFF"/>
              </a:solidFill>
              <a:latin typeface="Roboto Slab Regular"/>
              <a:ea typeface="Roboto Slab Regular"/>
              <a:cs typeface="Roboto Slab Regular"/>
              <a:sym typeface="Roboto Slab Regular"/>
            </a:endParaRPr>
          </a:p>
        </p:txBody>
      </p:sp>
      <p:sp>
        <p:nvSpPr>
          <p:cNvPr id="232" name="Google Shape;232;p28"/>
          <p:cNvSpPr txBox="1"/>
          <p:nvPr/>
        </p:nvSpPr>
        <p:spPr>
          <a:xfrm>
            <a:off x="1204600" y="3792125"/>
            <a:ext cx="2578800" cy="39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FFFFFF"/>
                </a:solidFill>
              </a:rPr>
              <a:t>for α(0)=1/</a:t>
            </a:r>
            <a:r>
              <a:rPr b="1" lang="es" sz="1200">
                <a:solidFill>
                  <a:srgbClr val="FFFFFF"/>
                </a:solidFill>
              </a:rPr>
              <a:t>√2 ,</a:t>
            </a:r>
            <a:r>
              <a:rPr lang="es" sz="1200">
                <a:solidFill>
                  <a:srgbClr val="FFFFFF"/>
                </a:solidFill>
              </a:rPr>
              <a:t>α(k)=1 for k≠0</a:t>
            </a:r>
            <a:endParaRPr sz="1200">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9"/>
          <p:cNvSpPr txBox="1"/>
          <p:nvPr>
            <p:ph type="ctrTitle"/>
          </p:nvPr>
        </p:nvSpPr>
        <p:spPr>
          <a:xfrm>
            <a:off x="3112200" y="1167500"/>
            <a:ext cx="29196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2600">
                <a:solidFill>
                  <a:schemeClr val="lt1"/>
                </a:solidFill>
              </a:rPr>
              <a:t>Why DCT for image compression?</a:t>
            </a:r>
            <a:endParaRPr sz="2600">
              <a:solidFill>
                <a:schemeClr val="lt1"/>
              </a:solidFill>
            </a:endParaRPr>
          </a:p>
          <a:p>
            <a:pPr indent="0" lvl="0" marL="0" rtl="0" algn="ctr">
              <a:spcBef>
                <a:spcPts val="0"/>
              </a:spcBef>
              <a:spcAft>
                <a:spcPts val="0"/>
              </a:spcAft>
              <a:buNone/>
            </a:pPr>
            <a:r>
              <a:t/>
            </a:r>
            <a:endParaRPr sz="1800"/>
          </a:p>
        </p:txBody>
      </p:sp>
      <p:sp>
        <p:nvSpPr>
          <p:cNvPr id="238" name="Google Shape;238;p29"/>
          <p:cNvSpPr txBox="1"/>
          <p:nvPr>
            <p:ph idx="1" type="subTitle"/>
          </p:nvPr>
        </p:nvSpPr>
        <p:spPr>
          <a:xfrm>
            <a:off x="3031800" y="1741350"/>
            <a:ext cx="2919600" cy="1112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AutoNum type="arabicPeriod"/>
            </a:pPr>
            <a:r>
              <a:rPr lang="es" sz="1100">
                <a:solidFill>
                  <a:schemeClr val="lt1"/>
                </a:solidFill>
              </a:rPr>
              <a:t>DCT has the property that most of the visually significant information about the image is concentrated in just a few coefficient of the DCT.</a:t>
            </a:r>
            <a:endParaRPr sz="1100">
              <a:solidFill>
                <a:schemeClr val="lt1"/>
              </a:solidFill>
            </a:endParaRPr>
          </a:p>
          <a:p>
            <a:pPr indent="-298450" lvl="0" marL="457200" rtl="0" algn="l">
              <a:spcBef>
                <a:spcPts val="0"/>
              </a:spcBef>
              <a:spcAft>
                <a:spcPts val="0"/>
              </a:spcAft>
              <a:buClr>
                <a:schemeClr val="lt1"/>
              </a:buClr>
              <a:buSzPts val="1100"/>
              <a:buAutoNum type="arabicPeriod"/>
            </a:pPr>
            <a:r>
              <a:rPr lang="es" sz="1100">
                <a:solidFill>
                  <a:schemeClr val="lt1"/>
                </a:solidFill>
              </a:rPr>
              <a:t>This property is known as Energy compaction property.</a:t>
            </a:r>
            <a:endParaRPr sz="1100">
              <a:solidFill>
                <a:schemeClr val="lt1"/>
              </a:solidFill>
            </a:endParaRPr>
          </a:p>
          <a:p>
            <a:pPr indent="-298450" lvl="0" marL="457200" rtl="0" algn="l">
              <a:spcBef>
                <a:spcPts val="0"/>
              </a:spcBef>
              <a:spcAft>
                <a:spcPts val="0"/>
              </a:spcAft>
              <a:buClr>
                <a:schemeClr val="lt1"/>
              </a:buClr>
              <a:buSzPts val="1100"/>
              <a:buAutoNum type="arabicPeriod"/>
            </a:pPr>
            <a:r>
              <a:rPr lang="es" sz="1100">
                <a:solidFill>
                  <a:schemeClr val="lt1"/>
                </a:solidFill>
              </a:rPr>
              <a:t>So the unnecessary coefficients can be discarded or scaled without making much difference.</a:t>
            </a:r>
            <a:endParaRPr sz="1100">
              <a:solidFill>
                <a:schemeClr val="lt1"/>
              </a:solidFill>
            </a:endParaRPr>
          </a:p>
          <a:p>
            <a:pPr indent="-298450" lvl="0" marL="457200" rtl="0" algn="l">
              <a:spcBef>
                <a:spcPts val="0"/>
              </a:spcBef>
              <a:spcAft>
                <a:spcPts val="0"/>
              </a:spcAft>
              <a:buClr>
                <a:schemeClr val="lt1"/>
              </a:buClr>
              <a:buSzPts val="1100"/>
              <a:buAutoNum type="arabicPeriod"/>
            </a:pPr>
            <a:r>
              <a:rPr lang="es" sz="1100">
                <a:solidFill>
                  <a:schemeClr val="lt1"/>
                </a:solidFill>
              </a:rPr>
              <a:t>That’s why DCT is important in image and video compression techniques.</a:t>
            </a:r>
            <a:endParaRPr sz="1100">
              <a:solidFill>
                <a:schemeClr val="lt1"/>
              </a:solidFill>
            </a:endParaRPr>
          </a:p>
          <a:p>
            <a:pPr indent="0" lvl="0" marL="0" rtl="0" algn="ctr">
              <a:spcBef>
                <a:spcPts val="0"/>
              </a:spcBef>
              <a:spcAft>
                <a:spcPts val="0"/>
              </a:spcAft>
              <a:buNone/>
            </a:pPr>
            <a:r>
              <a:t/>
            </a:r>
            <a:endParaRPr/>
          </a:p>
        </p:txBody>
      </p:sp>
      <p:sp>
        <p:nvSpPr>
          <p:cNvPr id="239" name="Google Shape;239;p29"/>
          <p:cNvSpPr txBox="1"/>
          <p:nvPr/>
        </p:nvSpPr>
        <p:spPr>
          <a:xfrm>
            <a:off x="965850" y="4336525"/>
            <a:ext cx="7212300" cy="495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Eyes cannot see high frequency changes in the image clearly.</a:t>
            </a:r>
            <a:endParaRPr>
              <a:solidFill>
                <a:srgbClr val="FFFFFF"/>
              </a:solidFill>
              <a:latin typeface="Roboto Slab Regular"/>
              <a:ea typeface="Roboto Slab Regular"/>
              <a:cs typeface="Roboto Slab Regular"/>
              <a:sym typeface="Roboto Slab Regular"/>
            </a:endParaRPr>
          </a:p>
          <a:p>
            <a:pPr indent="-317500" lvl="0" marL="4572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Eyes are also unable to see </a:t>
            </a:r>
            <a:r>
              <a:rPr lang="es">
                <a:solidFill>
                  <a:srgbClr val="FFFFFF"/>
                </a:solidFill>
                <a:latin typeface="Roboto Slab Regular"/>
                <a:ea typeface="Roboto Slab Regular"/>
                <a:cs typeface="Roboto Slab Regular"/>
                <a:sym typeface="Roboto Slab Regular"/>
              </a:rPr>
              <a:t>chrominance</a:t>
            </a:r>
            <a:r>
              <a:rPr lang="es">
                <a:solidFill>
                  <a:srgbClr val="FFFFFF"/>
                </a:solidFill>
                <a:latin typeface="Roboto Slab Regular"/>
                <a:ea typeface="Roboto Slab Regular"/>
                <a:cs typeface="Roboto Slab Regular"/>
                <a:sym typeface="Roboto Slab Regular"/>
              </a:rPr>
              <a:t>(colour part of image) very well.</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0"/>
          <p:cNvSpPr txBox="1"/>
          <p:nvPr>
            <p:ph type="ctrTitle"/>
          </p:nvPr>
        </p:nvSpPr>
        <p:spPr>
          <a:xfrm>
            <a:off x="957475" y="326575"/>
            <a:ext cx="6141600" cy="109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2D Forward Discrete Cosine Transformation(FDCT)</a:t>
            </a:r>
            <a:endParaRPr>
              <a:solidFill>
                <a:srgbClr val="FFFFFF"/>
              </a:solidFill>
            </a:endParaRPr>
          </a:p>
        </p:txBody>
      </p:sp>
      <p:sp>
        <p:nvSpPr>
          <p:cNvPr id="245" name="Google Shape;245;p30"/>
          <p:cNvSpPr txBox="1"/>
          <p:nvPr>
            <p:ph idx="1" type="subTitle"/>
          </p:nvPr>
        </p:nvSpPr>
        <p:spPr>
          <a:xfrm>
            <a:off x="957475" y="1597300"/>
            <a:ext cx="7643700" cy="27108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chemeClr val="lt1"/>
                </a:solidFill>
              </a:rPr>
              <a:t>The 2D DCT of an MxN image f(x,y) is given by the following equation:</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s" sz="1600"/>
              <a:t>where 0&lt;=p&lt;=M-1 and 0&lt;=q&lt;=N-1</a:t>
            </a:r>
            <a:endParaRPr sz="1600"/>
          </a:p>
        </p:txBody>
      </p:sp>
      <p:pic>
        <p:nvPicPr>
          <p:cNvPr id="246" name="Google Shape;246;p30"/>
          <p:cNvPicPr preferRelativeResize="0"/>
          <p:nvPr/>
        </p:nvPicPr>
        <p:blipFill rotWithShape="1">
          <a:blip r:embed="rId3">
            <a:alphaModFix/>
          </a:blip>
          <a:srcRect b="50483" l="16409" r="24586" t="35400"/>
          <a:stretch/>
        </p:blipFill>
        <p:spPr>
          <a:xfrm>
            <a:off x="2019275" y="2175675"/>
            <a:ext cx="4910424" cy="660801"/>
          </a:xfrm>
          <a:prstGeom prst="rect">
            <a:avLst/>
          </a:prstGeom>
          <a:noFill/>
          <a:ln>
            <a:noFill/>
          </a:ln>
        </p:spPr>
      </p:pic>
      <p:pic>
        <p:nvPicPr>
          <p:cNvPr id="247" name="Google Shape;247;p30"/>
          <p:cNvPicPr preferRelativeResize="0"/>
          <p:nvPr/>
        </p:nvPicPr>
        <p:blipFill rotWithShape="1">
          <a:blip r:embed="rId4">
            <a:alphaModFix/>
          </a:blip>
          <a:srcRect b="8570" l="17617" r="15219" t="65426"/>
          <a:stretch/>
        </p:blipFill>
        <p:spPr>
          <a:xfrm>
            <a:off x="2019275" y="3378025"/>
            <a:ext cx="4910424" cy="106937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51" name="Shape 251"/>
        <p:cNvGrpSpPr/>
        <p:nvPr/>
      </p:nvGrpSpPr>
      <p:grpSpPr>
        <a:xfrm>
          <a:off x="0" y="0"/>
          <a:ext cx="0" cy="0"/>
          <a:chOff x="0" y="0"/>
          <a:chExt cx="0" cy="0"/>
        </a:xfrm>
      </p:grpSpPr>
      <p:sp>
        <p:nvSpPr>
          <p:cNvPr id="252" name="Google Shape;252;p31"/>
          <p:cNvSpPr txBox="1"/>
          <p:nvPr>
            <p:ph type="ctrTitle"/>
          </p:nvPr>
        </p:nvSpPr>
        <p:spPr>
          <a:xfrm>
            <a:off x="957475" y="241575"/>
            <a:ext cx="5872500" cy="109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2D Inverse Discrete Cosine Transformation(IDCT)</a:t>
            </a:r>
            <a:endParaRPr>
              <a:solidFill>
                <a:srgbClr val="FFFFFF"/>
              </a:solidFill>
            </a:endParaRPr>
          </a:p>
        </p:txBody>
      </p:sp>
      <p:sp>
        <p:nvSpPr>
          <p:cNvPr id="253" name="Google Shape;253;p31"/>
          <p:cNvSpPr txBox="1"/>
          <p:nvPr>
            <p:ph idx="1" type="subTitle"/>
          </p:nvPr>
        </p:nvSpPr>
        <p:spPr>
          <a:xfrm>
            <a:off x="957475" y="1625650"/>
            <a:ext cx="7643700" cy="27108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s" sz="1600"/>
              <a:t>The 2D inverse DCT of an MxN image f(x,y) is given by the following equation:</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500"/>
          </a:p>
          <a:p>
            <a:pPr indent="0" lvl="0" marL="0" rtl="0" algn="l">
              <a:spcBef>
                <a:spcPts val="0"/>
              </a:spcBef>
              <a:spcAft>
                <a:spcPts val="0"/>
              </a:spcAft>
              <a:buNone/>
            </a:pPr>
            <a:r>
              <a:rPr lang="es" sz="1500"/>
              <a:t>where 0&lt;=x&lt;=M-1 and 0&lt;=y&lt;=N-1</a:t>
            </a:r>
            <a:endParaRPr sz="1500"/>
          </a:p>
        </p:txBody>
      </p:sp>
      <p:pic>
        <p:nvPicPr>
          <p:cNvPr id="254" name="Google Shape;254;p31"/>
          <p:cNvPicPr preferRelativeResize="0"/>
          <p:nvPr/>
        </p:nvPicPr>
        <p:blipFill rotWithShape="1">
          <a:blip r:embed="rId3">
            <a:alphaModFix/>
          </a:blip>
          <a:srcRect b="50274" l="16682" r="25674" t="35018"/>
          <a:stretch/>
        </p:blipFill>
        <p:spPr>
          <a:xfrm>
            <a:off x="2453662" y="2170175"/>
            <a:ext cx="4236677" cy="608024"/>
          </a:xfrm>
          <a:prstGeom prst="rect">
            <a:avLst/>
          </a:prstGeom>
          <a:noFill/>
          <a:ln>
            <a:noFill/>
          </a:ln>
        </p:spPr>
      </p:pic>
      <p:pic>
        <p:nvPicPr>
          <p:cNvPr id="255" name="Google Shape;255;p31"/>
          <p:cNvPicPr preferRelativeResize="0"/>
          <p:nvPr/>
        </p:nvPicPr>
        <p:blipFill rotWithShape="1">
          <a:blip r:embed="rId4">
            <a:alphaModFix/>
          </a:blip>
          <a:srcRect b="8171" l="16410" r="16194" t="65978"/>
          <a:stretch/>
        </p:blipFill>
        <p:spPr>
          <a:xfrm>
            <a:off x="2241713" y="3300075"/>
            <a:ext cx="5075218" cy="1095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59" name="Shape 259"/>
        <p:cNvGrpSpPr/>
        <p:nvPr/>
      </p:nvGrpSpPr>
      <p:grpSpPr>
        <a:xfrm>
          <a:off x="0" y="0"/>
          <a:ext cx="0" cy="0"/>
          <a:chOff x="0" y="0"/>
          <a:chExt cx="0" cy="0"/>
        </a:xfrm>
      </p:grpSpPr>
      <p:sp>
        <p:nvSpPr>
          <p:cNvPr id="260" name="Google Shape;260;p32"/>
          <p:cNvSpPr txBox="1"/>
          <p:nvPr>
            <p:ph type="ctrTitle"/>
          </p:nvPr>
        </p:nvSpPr>
        <p:spPr>
          <a:xfrm>
            <a:off x="957475" y="241575"/>
            <a:ext cx="5872500" cy="109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2D DCT Basis Function</a:t>
            </a:r>
            <a:endParaRPr>
              <a:solidFill>
                <a:srgbClr val="FFFFFF"/>
              </a:solidFill>
            </a:endParaRPr>
          </a:p>
        </p:txBody>
      </p:sp>
      <p:sp>
        <p:nvSpPr>
          <p:cNvPr id="261" name="Google Shape;261;p32"/>
          <p:cNvSpPr txBox="1"/>
          <p:nvPr>
            <p:ph idx="1" type="subTitle"/>
          </p:nvPr>
        </p:nvSpPr>
        <p:spPr>
          <a:xfrm>
            <a:off x="957475" y="2143500"/>
            <a:ext cx="4438200" cy="30000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s"/>
              <a:t>Basis function for 8x8 matrix is shown in the figure.</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s"/>
              <a:t>Horizontal </a:t>
            </a:r>
            <a:r>
              <a:rPr lang="es"/>
              <a:t>frequencies</a:t>
            </a:r>
            <a:r>
              <a:rPr lang="es"/>
              <a:t> increase from left to right.</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s"/>
              <a:t>Vertical frequencies increase from top to bottom.</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s"/>
              <a:t>The constant </a:t>
            </a:r>
            <a:r>
              <a:rPr lang="es"/>
              <a:t>valued</a:t>
            </a:r>
            <a:r>
              <a:rPr lang="es"/>
              <a:t> basis function at the upper left corner is the DC basis function.</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s"/>
              <a:t>Rest of the coefficients are called AC coefficients.</a:t>
            </a:r>
            <a:endParaRPr/>
          </a:p>
        </p:txBody>
      </p:sp>
      <p:pic>
        <p:nvPicPr>
          <p:cNvPr id="262" name="Google Shape;262;p32"/>
          <p:cNvPicPr preferRelativeResize="0"/>
          <p:nvPr/>
        </p:nvPicPr>
        <p:blipFill rotWithShape="1">
          <a:blip r:embed="rId3">
            <a:alphaModFix/>
          </a:blip>
          <a:srcRect b="56612" l="8184" r="55279" t="33195"/>
          <a:stretch/>
        </p:blipFill>
        <p:spPr>
          <a:xfrm>
            <a:off x="1105450" y="1477900"/>
            <a:ext cx="3340877" cy="524275"/>
          </a:xfrm>
          <a:prstGeom prst="rect">
            <a:avLst/>
          </a:prstGeom>
          <a:noFill/>
          <a:ln>
            <a:noFill/>
          </a:ln>
        </p:spPr>
      </p:pic>
      <p:pic>
        <p:nvPicPr>
          <p:cNvPr id="263" name="Google Shape;263;p32"/>
          <p:cNvPicPr preferRelativeResize="0"/>
          <p:nvPr/>
        </p:nvPicPr>
        <p:blipFill rotWithShape="1">
          <a:blip r:embed="rId4">
            <a:alphaModFix/>
          </a:blip>
          <a:srcRect b="7851" l="61838" r="1875" t="26496"/>
          <a:stretch/>
        </p:blipFill>
        <p:spPr>
          <a:xfrm>
            <a:off x="5211475" y="954005"/>
            <a:ext cx="3674323" cy="373934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3"/>
          <p:cNvSpPr txBox="1"/>
          <p:nvPr>
            <p:ph type="ctrTitle"/>
          </p:nvPr>
        </p:nvSpPr>
        <p:spPr>
          <a:xfrm>
            <a:off x="957475" y="567475"/>
            <a:ext cx="4965600" cy="109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Computing DCT of an image</a:t>
            </a:r>
            <a:endParaRPr/>
          </a:p>
          <a:p>
            <a:pPr indent="0" lvl="0" marL="0" rtl="0" algn="l">
              <a:spcBef>
                <a:spcPts val="0"/>
              </a:spcBef>
              <a:spcAft>
                <a:spcPts val="0"/>
              </a:spcAft>
              <a:buNone/>
            </a:pPr>
            <a:r>
              <a:rPr lang="es"/>
              <a:t>(Transformation matrix approach)</a:t>
            </a:r>
            <a:endParaRPr/>
          </a:p>
        </p:txBody>
      </p:sp>
      <p:sp>
        <p:nvSpPr>
          <p:cNvPr id="269" name="Google Shape;269;p33"/>
          <p:cNvSpPr txBox="1"/>
          <p:nvPr>
            <p:ph idx="1" type="subTitle"/>
          </p:nvPr>
        </p:nvSpPr>
        <p:spPr>
          <a:xfrm>
            <a:off x="957475" y="1894875"/>
            <a:ext cx="7530300" cy="2965800"/>
          </a:xfrm>
          <a:prstGeom prst="rect">
            <a:avLst/>
          </a:prstGeom>
          <a:noFill/>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
              <a:t>Original image is divided into blocks of 8 x 8. </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s"/>
              <a:t>Then we compute DCT transformation matrix T for MxM segment by the following equation:-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s"/>
              <a:t>DCT is applied to each block by multiplying the modified block with DCT matrix on the left and transpose of DCT matrix on its right:-</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						</a:t>
            </a:r>
            <a:r>
              <a:rPr b="1" lang="es" sz="1600">
                <a:solidFill>
                  <a:srgbClr val="000000"/>
                </a:solidFill>
                <a:highlight>
                  <a:srgbClr val="FFFFFF"/>
                </a:highlight>
                <a:latin typeface="Roboto Slab"/>
                <a:ea typeface="Roboto Slab"/>
                <a:cs typeface="Roboto Slab"/>
                <a:sym typeface="Roboto Slab"/>
              </a:rPr>
              <a:t>F(p,q)=T*f(x,y)*T’</a:t>
            </a:r>
            <a:endParaRPr b="1" sz="1600">
              <a:solidFill>
                <a:srgbClr val="000000"/>
              </a:solidFill>
              <a:highlight>
                <a:srgbClr val="FFFFFF"/>
              </a:highlight>
              <a:latin typeface="Roboto Slab"/>
              <a:ea typeface="Roboto Slab"/>
              <a:cs typeface="Roboto Slab"/>
              <a:sym typeface="Roboto Slab"/>
            </a:endParaRPr>
          </a:p>
          <a:p>
            <a:pPr indent="0" lvl="0" marL="0" rtl="0" algn="l">
              <a:spcBef>
                <a:spcPts val="0"/>
              </a:spcBef>
              <a:spcAft>
                <a:spcPts val="0"/>
              </a:spcAft>
              <a:buNone/>
            </a:pPr>
            <a:r>
              <a:t/>
            </a:r>
            <a:endParaRPr/>
          </a:p>
        </p:txBody>
      </p:sp>
      <p:pic>
        <p:nvPicPr>
          <p:cNvPr id="270" name="Google Shape;270;p33"/>
          <p:cNvPicPr preferRelativeResize="0"/>
          <p:nvPr/>
        </p:nvPicPr>
        <p:blipFill rotWithShape="1">
          <a:blip r:embed="rId3">
            <a:alphaModFix/>
          </a:blip>
          <a:srcRect b="9527" l="20096" r="20553" t="67057"/>
          <a:stretch/>
        </p:blipFill>
        <p:spPr>
          <a:xfrm>
            <a:off x="2105038" y="2645125"/>
            <a:ext cx="4933934" cy="109500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Data Waves by Slidesgo">
  <a:themeElements>
    <a:clrScheme name="Simple Light">
      <a:dk1>
        <a:srgbClr val="242637"/>
      </a:dk1>
      <a:lt1>
        <a:srgbClr val="FFFFFF"/>
      </a:lt1>
      <a:dk2>
        <a:srgbClr val="242637"/>
      </a:dk2>
      <a:lt2>
        <a:srgbClr val="FFFFFF"/>
      </a:lt2>
      <a:accent1>
        <a:srgbClr val="33364F"/>
      </a:accent1>
      <a:accent2>
        <a:srgbClr val="9C1B40"/>
      </a:accent2>
      <a:accent3>
        <a:srgbClr val="999999"/>
      </a:accent3>
      <a:accent4>
        <a:srgbClr val="242637"/>
      </a:accent4>
      <a:accent5>
        <a:srgbClr val="242637"/>
      </a:accent5>
      <a:accent6>
        <a:srgbClr val="24263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